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542" r:id="rId2"/>
    <p:sldId id="576" r:id="rId3"/>
    <p:sldId id="725" r:id="rId4"/>
    <p:sldId id="726" r:id="rId5"/>
    <p:sldId id="727" r:id="rId6"/>
    <p:sldId id="728" r:id="rId7"/>
    <p:sldId id="673" r:id="rId8"/>
    <p:sldId id="553" r:id="rId9"/>
    <p:sldId id="552" r:id="rId10"/>
    <p:sldId id="544" r:id="rId11"/>
    <p:sldId id="545" r:id="rId12"/>
    <p:sldId id="546" r:id="rId13"/>
    <p:sldId id="547" r:id="rId14"/>
    <p:sldId id="729" r:id="rId15"/>
    <p:sldId id="730" r:id="rId16"/>
    <p:sldId id="733" r:id="rId17"/>
    <p:sldId id="734" r:id="rId18"/>
    <p:sldId id="731" r:id="rId19"/>
    <p:sldId id="717" r:id="rId20"/>
    <p:sldId id="691" r:id="rId21"/>
    <p:sldId id="409" r:id="rId22"/>
    <p:sldId id="505" r:id="rId23"/>
    <p:sldId id="493" r:id="rId24"/>
    <p:sldId id="687" r:id="rId25"/>
    <p:sldId id="499" r:id="rId26"/>
    <p:sldId id="701" r:id="rId27"/>
    <p:sldId id="627" r:id="rId28"/>
    <p:sldId id="747" r:id="rId29"/>
    <p:sldId id="748" r:id="rId30"/>
    <p:sldId id="630" r:id="rId31"/>
    <p:sldId id="643" r:id="rId32"/>
    <p:sldId id="702" r:id="rId33"/>
    <p:sldId id="639" r:id="rId34"/>
    <p:sldId id="534" r:id="rId35"/>
    <p:sldId id="700" r:id="rId36"/>
    <p:sldId id="694" r:id="rId37"/>
    <p:sldId id="695" r:id="rId38"/>
    <p:sldId id="696" r:id="rId39"/>
    <p:sldId id="697" r:id="rId40"/>
    <p:sldId id="698" r:id="rId41"/>
    <p:sldId id="699" r:id="rId42"/>
    <p:sldId id="69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A81"/>
    <a:srgbClr val="A0B7E9"/>
    <a:srgbClr val="161920"/>
    <a:srgbClr val="0E1730"/>
    <a:srgbClr val="CA265B"/>
    <a:srgbClr val="3AB68A"/>
    <a:srgbClr val="7B8BB3"/>
    <a:srgbClr val="137CF8"/>
    <a:srgbClr val="5DDDA6"/>
    <a:srgbClr val="CEC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88776" autoAdjust="0"/>
  </p:normalViewPr>
  <p:slideViewPr>
    <p:cSldViewPr snapToGrid="0" snapToObjects="1">
      <p:cViewPr varScale="1">
        <p:scale>
          <a:sx n="91" d="100"/>
          <a:sy n="91" d="100"/>
        </p:scale>
        <p:origin x="-176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C13BD2-33CE-2247-B1DF-5673D676CF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170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3/2/18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7.emf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2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pn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jpeg"/><Relationship Id="rId7" Type="http://schemas.openxmlformats.org/officeDocument/2006/relationships/image" Target="../media/image46.emf"/><Relationship Id="rId8" Type="http://schemas.openxmlformats.org/officeDocument/2006/relationships/image" Target="../media/image47.png"/><Relationship Id="rId9" Type="http://schemas.openxmlformats.org/officeDocument/2006/relationships/image" Target="../media/image48.emf"/><Relationship Id="rId10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45.jpeg"/><Relationship Id="rId6" Type="http://schemas.openxmlformats.org/officeDocument/2006/relationships/image" Target="../media/image56.jpeg"/><Relationship Id="rId7" Type="http://schemas.openxmlformats.org/officeDocument/2006/relationships/image" Target="../media/image57.png"/><Relationship Id="rId8" Type="http://schemas.openxmlformats.org/officeDocument/2006/relationships/image" Target="../media/image5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9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microsoft.com/office/2007/relationships/hdphoto" Target="../media/hdphoto1.wdp"/><Relationship Id="rId20" Type="http://schemas.openxmlformats.org/officeDocument/2006/relationships/image" Target="../media/image19.png"/><Relationship Id="rId10" Type="http://schemas.openxmlformats.org/officeDocument/2006/relationships/image" Target="../media/image9.jpeg"/><Relationship Id="rId11" Type="http://schemas.openxmlformats.org/officeDocument/2006/relationships/image" Target="../media/image10.jpeg"/><Relationship Id="rId12" Type="http://schemas.openxmlformats.org/officeDocument/2006/relationships/image" Target="../media/image11.jpeg"/><Relationship Id="rId13" Type="http://schemas.openxmlformats.org/officeDocument/2006/relationships/image" Target="../media/image12.png"/><Relationship Id="rId14" Type="http://schemas.openxmlformats.org/officeDocument/2006/relationships/image" Target="../media/image13.jpeg"/><Relationship Id="rId15" Type="http://schemas.openxmlformats.org/officeDocument/2006/relationships/image" Target="../media/image14.jpe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757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endParaRPr lang="en-US" sz="45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>
                <a:latin typeface="Gill Sans Light"/>
                <a:cs typeface="Gill Sans Light"/>
              </a:rPr>
              <a:t/>
            </a:r>
            <a:br>
              <a:rPr lang="en-US" sz="4500" b="1" dirty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800" dirty="0" smtClean="0">
                <a:latin typeface="Gill Sans Light"/>
                <a:cs typeface="Gill Sans Light"/>
              </a:rPr>
              <a:t>and know why it works</a:t>
            </a:r>
            <a:endParaRPr lang="en-US" sz="24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3200" b="1" dirty="0" err="1" smtClean="0">
                <a:latin typeface="Gill Sans Light"/>
                <a:cs typeface="Gill Sans Light"/>
              </a:rPr>
              <a:t>Dimitris</a:t>
            </a:r>
            <a:r>
              <a:rPr lang="en-US" sz="3200" b="1" dirty="0" smtClean="0">
                <a:latin typeface="Gill Sans Light"/>
                <a:cs typeface="Gill Sans Light"/>
              </a:rPr>
              <a:t> </a:t>
            </a:r>
            <a:r>
              <a:rPr lang="en-US" sz="3200" b="1" dirty="0" err="1" smtClean="0">
                <a:latin typeface="Gill Sans Light"/>
                <a:cs typeface="Gill Sans Light"/>
              </a:rPr>
              <a:t>Papailiopoulos</a:t>
            </a:r>
            <a:endParaRPr lang="en-US" sz="3200" b="1" dirty="0" smtClean="0">
              <a:latin typeface="Gill Sans Light"/>
              <a:cs typeface="Gill Sans Light"/>
            </a:endParaRPr>
          </a:p>
          <a:p>
            <a:pPr algn="ctr"/>
            <a:endParaRPr lang="en-US" sz="3000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1074421"/>
            <a:ext cx="9144000" cy="1198589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 smtClean="0">
                <a:latin typeface="Gill Sans Light"/>
                <a:cs typeface="Gill Sans Light"/>
              </a:rPr>
              <a:t>Let Your Cores Run Wild!</a:t>
            </a:r>
            <a:endParaRPr lang="en-US" sz="6000" i="1" dirty="0">
              <a:latin typeface="Gill Sans Light"/>
              <a:cs typeface="Gill Sans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4794"/>
          <a:stretch/>
        </p:blipFill>
        <p:spPr>
          <a:xfrm>
            <a:off x="2634169" y="4407000"/>
            <a:ext cx="3890403" cy="17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8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ill Sans Light"/>
                <a:cs typeface="Gill Sans Light"/>
              </a:rPr>
              <a:t>SGD: </a:t>
            </a:r>
            <a:r>
              <a:rPr lang="en-US" i="1" dirty="0" smtClean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Light"/>
              <a:cs typeface="Gill Sans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031010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1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031010" y="3251337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031010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3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03101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4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Step1:</a:t>
            </a:r>
            <a:br>
              <a:rPr lang="en-US" sz="2500" dirty="0" smtClean="0">
                <a:latin typeface="Gill Sans Light"/>
                <a:cs typeface="Gill Sans Light"/>
              </a:rPr>
            </a:br>
            <a:r>
              <a:rPr lang="en-US" sz="2500" dirty="0" smtClean="0">
                <a:latin typeface="Gill Sans Light"/>
                <a:cs typeface="Gill Sans Light"/>
              </a:rPr>
              <a:t>Pick random data point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2" name="Picture 41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6428676" y="1858896"/>
            <a:ext cx="2175391" cy="3043600"/>
            <a:chOff x="1292882" y="-1028250"/>
            <a:chExt cx="6246809" cy="6917280"/>
          </a:xfrm>
        </p:grpSpPr>
        <p:pic>
          <p:nvPicPr>
            <p:cNvPr id="48" name="Picture 47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1461" y="1859569"/>
              <a:ext cx="1059535" cy="804821"/>
            </a:xfrm>
            <a:prstGeom prst="rect">
              <a:avLst/>
            </a:prstGeom>
            <a:ln w="38100" cmpd="sng">
              <a:solidFill>
                <a:srgbClr val="151AEE"/>
              </a:solidFill>
            </a:ln>
          </p:spPr>
        </p:pic>
        <p:pic>
          <p:nvPicPr>
            <p:cNvPr id="49" name="Picture 48" descr="1412613364603_wps_17_SANTA_MONICA_CA_AUGUST_04.jp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1275" y="1503948"/>
              <a:ext cx="879001" cy="711242"/>
            </a:xfrm>
            <a:prstGeom prst="rect">
              <a:avLst/>
            </a:prstGeom>
            <a:ln w="38100" cmpd="sng">
              <a:solidFill>
                <a:srgbClr val="151AEE"/>
              </a:solidFill>
            </a:ln>
          </p:spPr>
        </p:pic>
        <p:pic>
          <p:nvPicPr>
            <p:cNvPr id="50" name="Picture 49" descr="sf-cat.jp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882" y="3526965"/>
              <a:ext cx="868947" cy="547437"/>
            </a:xfrm>
            <a:prstGeom prst="rect">
              <a:avLst/>
            </a:prstGeom>
            <a:ln w="38100" cmpd="sng">
              <a:solidFill>
                <a:srgbClr val="151AEE"/>
              </a:solidFill>
            </a:ln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92434" y="1200775"/>
              <a:ext cx="1238249" cy="825499"/>
            </a:xfrm>
            <a:prstGeom prst="rect">
              <a:avLst/>
            </a:prstGeom>
            <a:ln w="38100" cmpd="sng">
              <a:solidFill>
                <a:srgbClr val="151AEE"/>
              </a:solidFill>
            </a:ln>
          </p:spPr>
        </p:pic>
        <p:pic>
          <p:nvPicPr>
            <p:cNvPr id="52" name="Picture 51" descr="716974.jpg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863" y="2583448"/>
              <a:ext cx="900696" cy="707414"/>
            </a:xfrm>
            <a:prstGeom prst="rect">
              <a:avLst/>
            </a:prstGeom>
            <a:ln w="38100" cmpd="sng">
              <a:solidFill>
                <a:srgbClr val="D33072"/>
              </a:solidFill>
            </a:ln>
          </p:spPr>
        </p:pic>
        <p:pic>
          <p:nvPicPr>
            <p:cNvPr id="60" name="Picture 59" descr="yFEyUdBQw9.jp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837040" y="870479"/>
              <a:ext cx="1110678" cy="1256632"/>
            </a:xfrm>
            <a:prstGeom prst="rect">
              <a:avLst/>
            </a:prstGeom>
            <a:ln w="38100" cmpd="sng">
              <a:solidFill>
                <a:srgbClr val="D33072"/>
              </a:solidFill>
            </a:ln>
          </p:spPr>
        </p:pic>
        <p:cxnSp>
          <p:nvCxnSpPr>
            <p:cNvPr id="61" name="Straight Connector 60"/>
            <p:cNvCxnSpPr>
              <a:endCxn id="81" idx="3"/>
            </p:cNvCxnSpPr>
            <p:nvPr/>
          </p:nvCxnSpPr>
          <p:spPr>
            <a:xfrm flipV="1">
              <a:off x="2161828" y="-1028250"/>
              <a:ext cx="291382" cy="691728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6505768" y="2738525"/>
              <a:ext cx="1033923" cy="866006"/>
            </a:xfrm>
            <a:prstGeom prst="rect">
              <a:avLst/>
            </a:prstGeom>
            <a:ln w="38100" cmpd="sng">
              <a:solidFill>
                <a:srgbClr val="D33072"/>
              </a:solidFill>
            </a:ln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4236" y="2727995"/>
              <a:ext cx="1168715" cy="87653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331377" y="4074402"/>
              <a:ext cx="761057" cy="873152"/>
            </a:xfrm>
            <a:prstGeom prst="rect">
              <a:avLst/>
            </a:prstGeom>
            <a:ln w="38100" cmpd="sng">
              <a:solidFill>
                <a:srgbClr val="D33072"/>
              </a:solidFill>
            </a:ln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1418" y="3808386"/>
              <a:ext cx="1327950" cy="771068"/>
            </a:xfrm>
            <a:prstGeom prst="rect">
              <a:avLst/>
            </a:prstGeom>
            <a:ln w="38100" cmpd="sng">
              <a:solidFill>
                <a:srgbClr val="D33072"/>
              </a:solidFill>
            </a:ln>
          </p:spPr>
        </p:pic>
      </p:grpSp>
      <p:sp>
        <p:nvSpPr>
          <p:cNvPr id="34" name="Oval 33"/>
          <p:cNvSpPr/>
          <p:nvPr/>
        </p:nvSpPr>
        <p:spPr>
          <a:xfrm>
            <a:off x="3031010" y="3265185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4813" y="3052888"/>
            <a:ext cx="1926897" cy="446276"/>
            <a:chOff x="64813" y="3052888"/>
            <a:chExt cx="1926897" cy="446276"/>
          </a:xfrm>
        </p:grpSpPr>
        <p:sp>
          <p:nvSpPr>
            <p:cNvPr id="46" name="TextBox 45"/>
            <p:cNvSpPr txBox="1"/>
            <p:nvPr/>
          </p:nvSpPr>
          <p:spPr>
            <a:xfrm>
              <a:off x="64813" y="3052888"/>
              <a:ext cx="192689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 smtClean="0">
                  <a:latin typeface="Gill Sans Light"/>
                  <a:cs typeface="Gill Sans Light"/>
                </a:rPr>
                <a:t>Sample </a:t>
              </a:r>
              <a:endParaRPr lang="en-US" sz="23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4613" y="3230044"/>
              <a:ext cx="297269" cy="217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234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ill Sans Light"/>
                <a:cs typeface="Gill Sans Light"/>
              </a:rPr>
              <a:t>SGD: </a:t>
            </a: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1010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1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303101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2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1010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3</a:t>
            </a:r>
            <a:endParaRPr lang="en-US" b="1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101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Gill Sans Light"/>
                <a:cs typeface="Gill Sans Light"/>
              </a:rPr>
              <a:t>4</a:t>
            </a:r>
            <a:endParaRPr lang="en-US" b="1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stCxn id="46" idx="6"/>
            <a:endCxn id="54" idx="1"/>
          </p:cNvCxnSpPr>
          <p:nvPr/>
        </p:nvCxnSpPr>
        <p:spPr>
          <a:xfrm flipV="1">
            <a:off x="3319568" y="2546682"/>
            <a:ext cx="233723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6" idx="6"/>
            <a:endCxn id="90" idx="1"/>
          </p:cNvCxnSpPr>
          <p:nvPr/>
        </p:nvCxnSpPr>
        <p:spPr>
          <a:xfrm>
            <a:off x="3319568" y="3397002"/>
            <a:ext cx="233723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46" idx="6"/>
            <a:endCxn id="58" idx="1"/>
          </p:cNvCxnSpPr>
          <p:nvPr/>
        </p:nvCxnSpPr>
        <p:spPr>
          <a:xfrm>
            <a:off x="3319568" y="3397002"/>
            <a:ext cx="233723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66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 2: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Read Variables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2400632"/>
            <a:ext cx="345440" cy="23368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099472"/>
            <a:ext cx="345440" cy="223520"/>
          </a:xfrm>
          <a:prstGeom prst="rect">
            <a:avLst/>
          </a:prstGeom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939445"/>
            <a:ext cx="345440" cy="23368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64813" y="3052888"/>
            <a:ext cx="1926897" cy="446276"/>
            <a:chOff x="64813" y="3052888"/>
            <a:chExt cx="1926897" cy="446276"/>
          </a:xfrm>
        </p:grpSpPr>
        <p:sp>
          <p:nvSpPr>
            <p:cNvPr id="51" name="TextBox 50"/>
            <p:cNvSpPr txBox="1"/>
            <p:nvPr/>
          </p:nvSpPr>
          <p:spPr>
            <a:xfrm>
              <a:off x="64813" y="3052888"/>
              <a:ext cx="192689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b="1" dirty="0" smtClean="0">
                  <a:latin typeface="Gill Sans Light"/>
                  <a:cs typeface="Gill Sans Light"/>
                </a:rPr>
                <a:t>Read </a:t>
              </a:r>
              <a:endParaRPr lang="en-US" sz="2300" dirty="0" smtClean="0">
                <a:latin typeface="Gill Sans Light"/>
                <a:cs typeface="Gill Sans Light"/>
              </a:endParaRPr>
            </a:p>
          </p:txBody>
        </p:sp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119" y="3251336"/>
              <a:ext cx="170145" cy="152235"/>
            </a:xfrm>
            <a:prstGeom prst="rect">
              <a:avLst/>
            </a:prstGeom>
          </p:spPr>
        </p:pic>
      </p:grpSp>
      <p:pic>
        <p:nvPicPr>
          <p:cNvPr id="68" name="Picture 67" descr="02-11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864" y="3129535"/>
            <a:ext cx="368973" cy="35412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9" name="Picture 68" descr="1412613364603_wps_17_SANTA_MONICA_CA_AUGUST_04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643" y="2973062"/>
            <a:ext cx="306104" cy="312946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70" name="Picture 69" descr="sf-cat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76" y="3863188"/>
            <a:ext cx="302602" cy="240872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03593" y="2839666"/>
            <a:ext cx="431208" cy="363219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72" name="Picture 71" descr="716974.jpg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5539" y="3448041"/>
            <a:ext cx="313659" cy="31126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3" name="Picture 72" descr="yFEyUdBQw9.jp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8011135" y="2694336"/>
            <a:ext cx="386783" cy="552917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8244013" y="3516275"/>
            <a:ext cx="360054" cy="38104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01" y="3511642"/>
            <a:ext cx="406994" cy="38567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7138562" y="4104061"/>
            <a:ext cx="265031" cy="384186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746" y="3987014"/>
            <a:ext cx="462446" cy="339270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cxnSp>
        <p:nvCxnSpPr>
          <p:cNvPr id="34" name="Straight Connector 33"/>
          <p:cNvCxnSpPr/>
          <p:nvPr/>
        </p:nvCxnSpPr>
        <p:spPr>
          <a:xfrm flipV="1">
            <a:off x="6731278" y="1858896"/>
            <a:ext cx="101471" cy="304360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8" name="Picture 77" descr="02-11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</p:spTree>
    <p:extLst>
      <p:ext uri="{BB962C8B-B14F-4D97-AF65-F5344CB8AC3E}">
        <p14:creationId xmlns:p14="http://schemas.microsoft.com/office/powerpoint/2010/main" val="260951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Gill Sans Light"/>
                <a:cs typeface="Gill Sans Light"/>
              </a:rPr>
              <a:t>SGD: </a:t>
            </a: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813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4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endCxn id="54" idx="1"/>
          </p:cNvCxnSpPr>
          <p:nvPr/>
        </p:nvCxnSpPr>
        <p:spPr>
          <a:xfrm flipV="1">
            <a:off x="3312448" y="2546682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0" idx="1"/>
          </p:cNvCxnSpPr>
          <p:nvPr/>
        </p:nvCxnSpPr>
        <p:spPr>
          <a:xfrm>
            <a:off x="3312448" y="3397002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58" idx="1"/>
          </p:cNvCxnSpPr>
          <p:nvPr/>
        </p:nvCxnSpPr>
        <p:spPr>
          <a:xfrm>
            <a:off x="3312448" y="3397002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389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2400632"/>
            <a:ext cx="345440" cy="23368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099472"/>
            <a:ext cx="345440" cy="22352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0" y="4939445"/>
            <a:ext cx="345440" cy="23368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Step3: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Compute local </a:t>
            </a:r>
            <a:r>
              <a:rPr lang="en-US" sz="2500" dirty="0">
                <a:latin typeface="Gill Sans Light"/>
                <a:cs typeface="Gill Sans Light"/>
              </a:rPr>
              <a:t>f</a:t>
            </a:r>
            <a:r>
              <a:rPr lang="en-US" sz="2500" dirty="0" smtClean="0">
                <a:latin typeface="Gill Sans Light"/>
                <a:cs typeface="Gill Sans Light"/>
              </a:rPr>
              <a:t>unction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9" y="3932366"/>
            <a:ext cx="1056071" cy="31768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4813" y="3052888"/>
            <a:ext cx="19268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Compute grad. of local loss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pic>
        <p:nvPicPr>
          <p:cNvPr id="51" name="Picture 50" descr="02-11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864" y="3129535"/>
            <a:ext cx="368973" cy="35412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52" name="Picture 51" descr="1412613364603_wps_17_SANTA_MONICA_CA_AUGUST_04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643" y="2973062"/>
            <a:ext cx="306104" cy="312946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53" name="Picture 52" descr="sf-cat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76" y="3863188"/>
            <a:ext cx="302602" cy="240872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03593" y="2839666"/>
            <a:ext cx="431208" cy="363219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1" name="Picture 60" descr="716974.jpg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5539" y="3448041"/>
            <a:ext cx="313659" cy="31126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62" name="Picture 61" descr="yFEyUdBQw9.jp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8011135" y="2694336"/>
            <a:ext cx="386783" cy="552917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8244013" y="3516275"/>
            <a:ext cx="360054" cy="38104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01" y="3511642"/>
            <a:ext cx="406994" cy="38567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7138562" y="4104061"/>
            <a:ext cx="265031" cy="384186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746" y="3987014"/>
            <a:ext cx="462446" cy="339270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cxnSp>
        <p:nvCxnSpPr>
          <p:cNvPr id="39" name="Straight Connector 38"/>
          <p:cNvCxnSpPr/>
          <p:nvPr/>
        </p:nvCxnSpPr>
        <p:spPr>
          <a:xfrm flipV="1">
            <a:off x="6731278" y="1858896"/>
            <a:ext cx="101471" cy="30436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7" name="Picture 66" descr="02-11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1048" y="2556500"/>
            <a:ext cx="529768" cy="40241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223808" y="3251337"/>
            <a:ext cx="627008" cy="418005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2321048" y="3853107"/>
            <a:ext cx="513656" cy="589311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5862" y="4629318"/>
            <a:ext cx="713336" cy="414195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</p:spTree>
    <p:extLst>
      <p:ext uri="{BB962C8B-B14F-4D97-AF65-F5344CB8AC3E}">
        <p14:creationId xmlns:p14="http://schemas.microsoft.com/office/powerpoint/2010/main" val="22683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864" y="3129535"/>
            <a:ext cx="368973" cy="35412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5" name="Picture 64" descr="1412613364603_wps_17_SANTA_MONICA_CA_AUGUST_0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6643" y="2973062"/>
            <a:ext cx="306104" cy="312946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7" name="Picture 66" descr="sf-cat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8676" y="3863188"/>
            <a:ext cx="302602" cy="240872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03593" y="2839666"/>
            <a:ext cx="431208" cy="363219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69" name="Picture 68" descr="716974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5539" y="3448041"/>
            <a:ext cx="313659" cy="31126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0" name="Picture 69" descr="yFEyUdBQw9.jp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8011135" y="2694336"/>
            <a:ext cx="386783" cy="552917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8244013" y="3516275"/>
            <a:ext cx="360054" cy="38104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01" y="3511642"/>
            <a:ext cx="406994" cy="38567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7138562" y="4104061"/>
            <a:ext cx="265031" cy="384186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746" y="3987014"/>
            <a:ext cx="462446" cy="339270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8" y="3740933"/>
            <a:ext cx="2307521" cy="261897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3318567" y="2537923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318567" y="3388243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318567" y="3388243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51227"/>
          </a:xfrm>
        </p:spPr>
        <p:txBody>
          <a:bodyPr>
            <a:normAutofit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SGD: </a:t>
            </a:r>
            <a:r>
              <a:rPr lang="en-US" i="1" dirty="0">
                <a:latin typeface="Gill Sans Light"/>
                <a:cs typeface="Gill Sans Light"/>
              </a:rPr>
              <a:t>the </a:t>
            </a:r>
            <a:r>
              <a:rPr lang="en-US" i="1" dirty="0" err="1">
                <a:latin typeface="Gill Sans Light"/>
                <a:cs typeface="Gill Sans Light"/>
              </a:rPr>
              <a:t>Über</a:t>
            </a:r>
            <a:r>
              <a:rPr lang="en-US" i="1" dirty="0">
                <a:latin typeface="Gill Sans Light"/>
                <a:cs typeface="Gill Sans Light"/>
              </a:rPr>
              <a:t>-algorithm</a:t>
            </a:r>
          </a:p>
        </p:txBody>
      </p:sp>
      <p:sp>
        <p:nvSpPr>
          <p:cNvPr id="44" name="Oval 43"/>
          <p:cNvSpPr/>
          <p:nvPr/>
        </p:nvSpPr>
        <p:spPr>
          <a:xfrm>
            <a:off x="3030009" y="2571423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1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6801" y="234091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56801" y="2757706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56801" y="3174499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56801" y="4424878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656801" y="4841671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656801" y="5258463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4586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05852" y="163575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656801" y="3591292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656801" y="4008085"/>
            <a:ext cx="212500" cy="411538"/>
          </a:xfrm>
          <a:prstGeom prst="rect">
            <a:avLst/>
          </a:prstGeom>
          <a:solidFill>
            <a:srgbClr val="93A8FF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3030009" y="3931251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3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038130" y="4611166"/>
            <a:ext cx="288558" cy="291330"/>
          </a:xfrm>
          <a:prstGeom prst="ellipse">
            <a:avLst/>
          </a:prstGeom>
          <a:solidFill>
            <a:srgbClr val="323E9D">
              <a:alpha val="34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4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95" name="Straight Arrow Connector 94"/>
          <p:cNvCxnSpPr>
            <a:endCxn id="54" idx="1"/>
          </p:cNvCxnSpPr>
          <p:nvPr/>
        </p:nvCxnSpPr>
        <p:spPr>
          <a:xfrm flipV="1">
            <a:off x="3312448" y="2546682"/>
            <a:ext cx="2344353" cy="85032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0" idx="1"/>
          </p:cNvCxnSpPr>
          <p:nvPr/>
        </p:nvCxnSpPr>
        <p:spPr>
          <a:xfrm>
            <a:off x="3312448" y="3397002"/>
            <a:ext cx="2344353" cy="81685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58" idx="1"/>
          </p:cNvCxnSpPr>
          <p:nvPr/>
        </p:nvCxnSpPr>
        <p:spPr>
          <a:xfrm>
            <a:off x="3312448" y="3397002"/>
            <a:ext cx="2344353" cy="165043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023890" y="3251337"/>
            <a:ext cx="288558" cy="291330"/>
          </a:xfrm>
          <a:prstGeom prst="ellipse">
            <a:avLst/>
          </a:prstGeom>
          <a:solidFill>
            <a:srgbClr val="D33072">
              <a:alpha val="62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2</a:t>
            </a:r>
            <a:endParaRPr lang="en-US" dirty="0">
              <a:latin typeface="Gill Sans Light"/>
              <a:cs typeface="Gill Sans Light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731278" y="1858896"/>
            <a:ext cx="101471" cy="3043600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996503" y="5890799"/>
            <a:ext cx="3171732" cy="843722"/>
          </a:xfrm>
          <a:prstGeom prst="rect">
            <a:avLst/>
          </a:prstGeom>
          <a:solidFill>
            <a:srgbClr val="0C1268">
              <a:alpha val="5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Step4:</a:t>
            </a:r>
          </a:p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Update 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6174828" y="2082034"/>
            <a:ext cx="2069185" cy="2337589"/>
          </a:xfrm>
          <a:prstGeom prst="line">
            <a:avLst/>
          </a:prstGeom>
          <a:ln w="76200" cmpd="sng">
            <a:solidFill>
              <a:srgbClr val="0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06298" y="3052888"/>
            <a:ext cx="19268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Update Model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46" y="910406"/>
            <a:ext cx="9144000" cy="6026041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latin typeface="Gill Sans Light"/>
                <a:cs typeface="Gill Sans Light"/>
              </a:rPr>
              <a:t>Different names and flavors</a:t>
            </a:r>
          </a:p>
          <a:p>
            <a:pPr algn="ctr"/>
            <a:endParaRPr lang="en-US" sz="2000" dirty="0" smtClean="0">
              <a:latin typeface="Gill Sans Light"/>
              <a:cs typeface="Gill Sans Light"/>
            </a:endParaRPr>
          </a:p>
          <a:p>
            <a:pPr algn="ctr"/>
            <a:r>
              <a:rPr lang="en-US" sz="3000" u="sng" dirty="0" smtClean="0">
                <a:solidFill>
                  <a:srgbClr val="F98F96"/>
                </a:solidFill>
                <a:latin typeface="Gill Sans Light"/>
                <a:cs typeface="Gill Sans Light"/>
              </a:rPr>
              <a:t>ML / Optimization / Statistics / EE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Perceptron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Incremental Gradient</a:t>
            </a:r>
          </a:p>
          <a:p>
            <a:pPr algn="ctr"/>
            <a:r>
              <a:rPr lang="en-US" sz="2300" b="1" i="1" dirty="0">
                <a:solidFill>
                  <a:srgbClr val="FFFFFF"/>
                </a:solidFill>
                <a:latin typeface="Gill Sans Light"/>
                <a:cs typeface="Gill Sans Light"/>
              </a:rPr>
              <a:t>Back Propagation (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NNs)</a:t>
            </a:r>
          </a:p>
          <a:p>
            <a:pPr algn="ctr"/>
            <a:r>
              <a:rPr lang="en-US" sz="2300" b="1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Oja’s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300" b="1" i="1" dirty="0">
                <a:solidFill>
                  <a:srgbClr val="FFFFFF"/>
                </a:solidFill>
                <a:latin typeface="Gill Sans Light"/>
                <a:cs typeface="Gill Sans Light"/>
              </a:rPr>
              <a:t>iteration (PCA</a:t>
            </a:r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)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LMS Filter </a:t>
            </a:r>
          </a:p>
          <a:p>
            <a:pPr algn="ctr"/>
            <a:r>
              <a:rPr lang="en-US" sz="23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…</a:t>
            </a:r>
            <a:endParaRPr lang="en-US" sz="2800" b="1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Has been around for a while, </a:t>
            </a:r>
            <a:r>
              <a:rPr lang="en-US" sz="2800" b="1" i="1" dirty="0">
                <a:solidFill>
                  <a:srgbClr val="FFFFFF"/>
                </a:solidFill>
                <a:latin typeface="Gill Sans Light"/>
                <a:cs typeface="Gill Sans Light"/>
              </a:rPr>
              <a:t>f</a:t>
            </a:r>
            <a:r>
              <a:rPr lang="en-US" sz="2800" b="1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or good reasons:</a:t>
            </a:r>
          </a:p>
          <a:p>
            <a:pPr marL="457200" indent="-457200" algn="ctr">
              <a:buFontTx/>
              <a:buChar char="-"/>
            </a:pPr>
            <a:r>
              <a:rPr lang="en-US" sz="25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Robust to noise</a:t>
            </a:r>
          </a:p>
          <a:p>
            <a:pPr marL="457200" indent="-457200" algn="ctr">
              <a:buFontTx/>
              <a:buChar char="-"/>
            </a:pPr>
            <a:r>
              <a:rPr lang="en-US" sz="25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Simple to implement</a:t>
            </a:r>
          </a:p>
          <a:p>
            <a:pPr marL="457200" indent="-457200" algn="ctr">
              <a:buFontTx/>
              <a:buChar char="-"/>
            </a:pPr>
            <a:r>
              <a:rPr lang="en-US" sz="25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Near-optimal learning performance </a:t>
            </a:r>
          </a:p>
          <a:p>
            <a:pPr marL="457200" indent="-457200" algn="ctr">
              <a:buFontTx/>
              <a:buChar char="-"/>
            </a:pPr>
            <a:r>
              <a:rPr lang="en-US" sz="25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Small computational foot-print</a:t>
            </a:r>
          </a:p>
          <a:p>
            <a:pPr marL="457200" indent="-457200" algn="ctr">
              <a:buFontTx/>
              <a:buChar char="-"/>
            </a:pPr>
            <a:r>
              <a:rPr lang="en-US" sz="2400" b="1" i="1" dirty="0">
                <a:solidFill>
                  <a:srgbClr val="FFFFFF"/>
                </a:solidFill>
                <a:latin typeface="Gill Sans Light"/>
                <a:cs typeface="Gill Sans Light"/>
              </a:rPr>
              <a:t>- Stable</a:t>
            </a:r>
          </a:p>
          <a:p>
            <a:pPr marL="457200" indent="-457200" algn="ctr">
              <a:buFontTx/>
              <a:buChar char="-"/>
            </a:pPr>
            <a:endParaRPr lang="en-US" sz="2500" b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196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0" y="67732"/>
            <a:ext cx="9144000" cy="67236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SGD can take </a:t>
            </a:r>
            <a:r>
              <a:rPr lang="en-US" sz="4000" dirty="0">
                <a:latin typeface="Gill Sans Light"/>
                <a:cs typeface="Gill Sans Light"/>
              </a:rPr>
              <a:t>1</a:t>
            </a:r>
            <a:r>
              <a:rPr lang="en-US" sz="4000" dirty="0" smtClean="0">
                <a:latin typeface="Gill Sans Light"/>
                <a:cs typeface="Gill Sans Light"/>
              </a:rPr>
              <a:t>00s </a:t>
            </a:r>
            <a:r>
              <a:rPr lang="en-US" sz="4000" dirty="0" err="1" smtClean="0">
                <a:latin typeface="Gill Sans Light"/>
                <a:cs typeface="Gill Sans Light"/>
              </a:rPr>
              <a:t>hrs</a:t>
            </a:r>
            <a:r>
              <a:rPr lang="en-US" sz="4000" dirty="0" smtClean="0">
                <a:latin typeface="Gill Sans Light"/>
                <a:cs typeface="Gill Sans Light"/>
              </a:rPr>
              <a:t> on large data sets </a:t>
            </a:r>
          </a:p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Gill Sans Light"/>
                <a:cs typeface="Gill Sans Light"/>
              </a:rPr>
              <a:t>[Dean et al, Google Brain]</a:t>
            </a:r>
            <a:endParaRPr lang="en-US" sz="4000" dirty="0" smtClean="0">
              <a:solidFill>
                <a:schemeClr val="bg1">
                  <a:lumMod val="95000"/>
                </a:schemeClr>
              </a:solidFill>
              <a:latin typeface="Gill Sans Light"/>
              <a:cs typeface="Gill Sans Light"/>
            </a:endParaRPr>
          </a:p>
          <a:p>
            <a:pPr algn="ctr"/>
            <a:endParaRPr lang="en-US" sz="5500" dirty="0" smtClean="0">
              <a:latin typeface="Gill Sans Light"/>
              <a:cs typeface="Gill Sans Light"/>
            </a:endParaRPr>
          </a:p>
          <a:p>
            <a:pPr algn="ctr"/>
            <a:endParaRPr lang="en-US" sz="5500" dirty="0" smtClean="0">
              <a:latin typeface="Gill Sans Light"/>
              <a:cs typeface="Gill Sans Light"/>
            </a:endParaRPr>
          </a:p>
          <a:p>
            <a:pPr algn="ctr"/>
            <a:r>
              <a:rPr lang="en-US" sz="5500" dirty="0" smtClean="0">
                <a:latin typeface="Gill Sans Light"/>
                <a:cs typeface="Gill Sans Light"/>
              </a:rPr>
              <a:t>Goal:</a:t>
            </a:r>
          </a:p>
          <a:p>
            <a:pPr algn="ctr"/>
            <a:r>
              <a:rPr lang="en-US" sz="5500" b="1" i="1" dirty="0" smtClean="0">
                <a:latin typeface="Gill Sans Light"/>
                <a:cs typeface="Gill Sans Light"/>
              </a:rPr>
              <a:t>Parallelize this</a:t>
            </a:r>
          </a:p>
        </p:txBody>
      </p:sp>
    </p:spTree>
    <p:extLst>
      <p:ext uri="{BB962C8B-B14F-4D97-AF65-F5344CB8AC3E}">
        <p14:creationId xmlns:p14="http://schemas.microsoft.com/office/powerpoint/2010/main" val="78330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latin typeface="Gill Sans Light"/>
                <a:cs typeface="Gill Sans Light"/>
              </a:rPr>
              <a:t>Scaling Up SGD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12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Platforms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0" y="830028"/>
            <a:ext cx="9181480" cy="40885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Parallel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480" y="1238885"/>
            <a:ext cx="3287611" cy="1726678"/>
            <a:chOff x="37480" y="1238885"/>
            <a:chExt cx="3287611" cy="1726678"/>
          </a:xfrm>
        </p:grpSpPr>
        <p:sp>
          <p:nvSpPr>
            <p:cNvPr id="16" name="Rectangle 15"/>
            <p:cNvSpPr/>
            <p:nvPr/>
          </p:nvSpPr>
          <p:spPr>
            <a:xfrm>
              <a:off x="37480" y="1238885"/>
              <a:ext cx="328761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b="1" dirty="0" smtClean="0">
                  <a:latin typeface="Gill Sans Light"/>
                  <a:cs typeface="Gill Sans Light"/>
                </a:rPr>
                <a:t>Single machine, multicore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52784" t="29048" r="-610" b="53876"/>
            <a:stretch/>
          </p:blipFill>
          <p:spPr>
            <a:xfrm>
              <a:off x="285006" y="2364339"/>
              <a:ext cx="2461225" cy="60122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191332" y="1239587"/>
            <a:ext cx="3312841" cy="2681950"/>
            <a:chOff x="5191332" y="1239587"/>
            <a:chExt cx="3312841" cy="26819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1332" y="1655085"/>
              <a:ext cx="3312841" cy="2266452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806141" y="1239587"/>
              <a:ext cx="2330292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100" b="1" dirty="0" smtClean="0">
                  <a:latin typeface="Gill Sans Light"/>
                  <a:cs typeface="Gill Sans Light"/>
                </a:rPr>
                <a:t>Multi-socket NUMA</a:t>
              </a:r>
              <a:endParaRPr lang="en-US" sz="2100" b="1" dirty="0">
                <a:latin typeface="Gill Sans Light"/>
                <a:cs typeface="Gill Sans Light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-23209" y="3974058"/>
            <a:ext cx="9181480" cy="408857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Distributed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hdfs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847" y="4397184"/>
            <a:ext cx="2851297" cy="2475085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-23209" y="719680"/>
            <a:ext cx="9181480" cy="6138319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Distributed Data-centers</a:t>
            </a:r>
          </a:p>
          <a:p>
            <a:pPr algn="ctr"/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 smtClean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algn="ctr"/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452715" y="1736635"/>
            <a:ext cx="6683718" cy="4773589"/>
            <a:chOff x="1452715" y="1736635"/>
            <a:chExt cx="6683718" cy="4773589"/>
          </a:xfrm>
        </p:grpSpPr>
        <p:pic>
          <p:nvPicPr>
            <p:cNvPr id="24" name="Picture 23" descr="hdfs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715" y="4252138"/>
              <a:ext cx="1647922" cy="1430488"/>
            </a:xfrm>
            <a:prstGeom prst="rect">
              <a:avLst/>
            </a:prstGeom>
          </p:spPr>
        </p:pic>
        <p:pic>
          <p:nvPicPr>
            <p:cNvPr id="29" name="Picture 28" descr="hdfs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067" y="1736635"/>
              <a:ext cx="1647922" cy="1430488"/>
            </a:xfrm>
            <a:prstGeom prst="rect">
              <a:avLst/>
            </a:prstGeom>
          </p:spPr>
        </p:pic>
        <p:pic>
          <p:nvPicPr>
            <p:cNvPr id="30" name="Picture 29" descr="hdfs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511" y="4252138"/>
              <a:ext cx="1647922" cy="1430488"/>
            </a:xfrm>
            <a:prstGeom prst="rect">
              <a:avLst/>
            </a:prstGeom>
          </p:spPr>
        </p:pic>
        <p:pic>
          <p:nvPicPr>
            <p:cNvPr id="31" name="Picture 30" descr="hdfs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676" y="1736635"/>
              <a:ext cx="1647922" cy="1430488"/>
            </a:xfrm>
            <a:prstGeom prst="rect">
              <a:avLst/>
            </a:prstGeom>
          </p:spPr>
        </p:pic>
        <p:pic>
          <p:nvPicPr>
            <p:cNvPr id="32" name="Picture 31" descr="hdfs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145" y="5079736"/>
              <a:ext cx="1647922" cy="1430488"/>
            </a:xfrm>
            <a:prstGeom prst="rect">
              <a:avLst/>
            </a:prstGeom>
          </p:spPr>
        </p:pic>
        <p:cxnSp>
          <p:nvCxnSpPr>
            <p:cNvPr id="8" name="Straight Connector 7"/>
            <p:cNvCxnSpPr>
              <a:stCxn id="31" idx="3"/>
              <a:endCxn id="29" idx="1"/>
            </p:cNvCxnSpPr>
            <p:nvPr/>
          </p:nvCxnSpPr>
          <p:spPr>
            <a:xfrm>
              <a:off x="3924598" y="2451879"/>
              <a:ext cx="1742469" cy="0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4" idx="3"/>
              <a:endCxn id="29" idx="1"/>
            </p:cNvCxnSpPr>
            <p:nvPr/>
          </p:nvCxnSpPr>
          <p:spPr>
            <a:xfrm flipV="1">
              <a:off x="3100637" y="2451879"/>
              <a:ext cx="2566430" cy="2515503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2"/>
              <a:endCxn id="32" idx="0"/>
            </p:cNvCxnSpPr>
            <p:nvPr/>
          </p:nvCxnSpPr>
          <p:spPr>
            <a:xfrm>
              <a:off x="3100637" y="3167123"/>
              <a:ext cx="1742469" cy="1912613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0" idx="0"/>
              <a:endCxn id="29" idx="2"/>
            </p:cNvCxnSpPr>
            <p:nvPr/>
          </p:nvCxnSpPr>
          <p:spPr>
            <a:xfrm flipH="1" flipV="1">
              <a:off x="6491028" y="3167123"/>
              <a:ext cx="821444" cy="1085015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4" idx="0"/>
            </p:cNvCxnSpPr>
            <p:nvPr/>
          </p:nvCxnSpPr>
          <p:spPr>
            <a:xfrm flipV="1">
              <a:off x="2276676" y="3167124"/>
              <a:ext cx="823962" cy="1085014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31" idx="3"/>
            </p:cNvCxnSpPr>
            <p:nvPr/>
          </p:nvCxnSpPr>
          <p:spPr>
            <a:xfrm flipH="1" flipV="1">
              <a:off x="3924598" y="2451879"/>
              <a:ext cx="2563913" cy="2385285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2" idx="0"/>
              <a:endCxn id="29" idx="2"/>
            </p:cNvCxnSpPr>
            <p:nvPr/>
          </p:nvCxnSpPr>
          <p:spPr>
            <a:xfrm flipV="1">
              <a:off x="4843106" y="3167123"/>
              <a:ext cx="1647922" cy="1912613"/>
            </a:xfrm>
            <a:prstGeom prst="line">
              <a:avLst/>
            </a:prstGeom>
            <a:ln w="76200" cmpd="sng">
              <a:solidFill>
                <a:srgbClr val="A0B7E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860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11211"/>
            <a:ext cx="9144000" cy="147002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Today</a:t>
            </a:r>
            <a:endParaRPr lang="en-US" sz="6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/>
          <a:srcRect l="52784" t="29048" r="-610" b="53876"/>
          <a:stretch/>
        </p:blipFill>
        <p:spPr>
          <a:xfrm>
            <a:off x="1883829" y="3652844"/>
            <a:ext cx="5724147" cy="1536054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327011"/>
            <a:ext cx="9181480" cy="696666"/>
          </a:xfrm>
          <a:prstGeom prst="roundRect">
            <a:avLst>
              <a:gd name="adj" fmla="val 9379"/>
            </a:avLst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Single Machine, Multi-core</a:t>
            </a:r>
            <a:endParaRPr lang="en-US" sz="36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863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31091" y="152643"/>
            <a:ext cx="82818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How to Parallelize</a:t>
            </a:r>
            <a:endParaRPr lang="en-US" sz="4400" dirty="0">
              <a:latin typeface="Gill Sans Light"/>
              <a:cs typeface="Gill Sans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496" y="980728"/>
            <a:ext cx="9054407" cy="470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Parallelize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c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omputation of </a:t>
            </a: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one update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?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28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Issue: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computing              cheap (even for deep nets) [ O(d) ] </a:t>
            </a:r>
          </a:p>
          <a:p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 Updates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?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lvl="1"/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28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Issue: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SGD is inherently serial….</a:t>
            </a:r>
          </a:p>
          <a:p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37" y="2632701"/>
            <a:ext cx="1161506" cy="4016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0027" y="5570894"/>
            <a:ext cx="7551736" cy="8528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Gill Sans Light"/>
                <a:cs typeface="Gill Sans Light"/>
              </a:rPr>
              <a:t>Q: Can we parallelize inherently serial algorithms?</a:t>
            </a:r>
            <a:endParaRPr lang="en-US" sz="2800" b="1" i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9106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SGD on sparse functions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823" y="2895149"/>
            <a:ext cx="89796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</a:p>
          <a:p>
            <a:r>
              <a:rPr lang="en-US" sz="2500" b="1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</a:t>
            </a:r>
            <a:r>
              <a:rPr lang="en-US" sz="2500" b="1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Hyperedge</a:t>
            </a:r>
            <a:r>
              <a:rPr lang="en-US" sz="2500" b="1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= the subset of variables that 	    depends on</a:t>
            </a:r>
          </a:p>
          <a:p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</a:t>
            </a:r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unction-variable graph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95" y="4134314"/>
            <a:ext cx="6050010" cy="2723686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78" y="1582828"/>
            <a:ext cx="3390900" cy="1016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05" y="3455091"/>
            <a:ext cx="171450" cy="19431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24" y="3371491"/>
            <a:ext cx="294640" cy="345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99003" y="4568236"/>
            <a:ext cx="3698001" cy="1938992"/>
          </a:xfrm>
          <a:prstGeom prst="rect">
            <a:avLst/>
          </a:prstGeom>
          <a:solidFill>
            <a:srgbClr val="323E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Matrix Fact./Comp.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Graph cuts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Graph/text Classification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Topic Modeling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Dropout</a:t>
            </a:r>
          </a:p>
          <a:p>
            <a:pPr algn="ctr"/>
            <a:r>
              <a:rPr lang="en-US" sz="20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780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Overview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7328974" cy="6186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SGD </a:t>
            </a: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and Convergence 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Rates</a:t>
            </a: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!: </a:t>
            </a:r>
          </a:p>
          <a:p>
            <a:pPr lvl="1"/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Asynchronous and Lock-free SGD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Challenges in analysis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overcome them</a:t>
            </a:r>
          </a:p>
          <a:p>
            <a:pPr marL="571500" indent="-571500">
              <a:buFontTx/>
              <a:buChar char="-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far can </a:t>
            </a:r>
            <a:r>
              <a:rPr lang="en-US" sz="3600" dirty="0" err="1">
                <a:solidFill>
                  <a:srgbClr val="000000"/>
                </a:solidFill>
                <a:latin typeface="Gill Sans Light"/>
                <a:cs typeface="Gill Sans Light"/>
              </a:rPr>
              <a:t>H</a:t>
            </a:r>
            <a:r>
              <a:rPr lang="en-US" sz="3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ogwild</a:t>
            </a: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 go?</a:t>
            </a:r>
          </a:p>
          <a:p>
            <a:pPr marL="571500" indent="-571500">
              <a:buFontTx/>
              <a:buChar char="-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54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3525120" y="2032734"/>
            <a:ext cx="288558" cy="291330"/>
          </a:xfrm>
          <a:prstGeom prst="ellipse">
            <a:avLst/>
          </a:prstGeom>
          <a:solidFill>
            <a:srgbClr val="CA275B">
              <a:alpha val="86000"/>
            </a:srgbClr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9001" y="2766734"/>
            <a:ext cx="288558" cy="291330"/>
          </a:xfrm>
          <a:prstGeom prst="ellipse">
            <a:avLst/>
          </a:prstGeom>
          <a:solidFill>
            <a:srgbClr val="373659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19001" y="4752392"/>
            <a:ext cx="288558" cy="291330"/>
          </a:xfrm>
          <a:prstGeom prst="ellipse">
            <a:avLst/>
          </a:prstGeom>
          <a:solidFill>
            <a:srgbClr val="CA275B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96464" y="171463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696464" y="2126172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96464" y="253771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696464" y="4104666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96464" y="451620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6464" y="492878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6"/>
            <a:endCxn id="41" idx="1"/>
          </p:cNvCxnSpPr>
          <p:nvPr/>
        </p:nvCxnSpPr>
        <p:spPr>
          <a:xfrm flipV="1">
            <a:off x="3807559" y="2331941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6"/>
            <a:endCxn id="48" idx="1"/>
          </p:cNvCxnSpPr>
          <p:nvPr/>
        </p:nvCxnSpPr>
        <p:spPr>
          <a:xfrm>
            <a:off x="3807559" y="2912399"/>
            <a:ext cx="1888905" cy="139803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6"/>
          </p:cNvCxnSpPr>
          <p:nvPr/>
        </p:nvCxnSpPr>
        <p:spPr>
          <a:xfrm>
            <a:off x="3807559" y="2912399"/>
            <a:ext cx="1888905" cy="487721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6"/>
          </p:cNvCxnSpPr>
          <p:nvPr/>
        </p:nvCxnSpPr>
        <p:spPr>
          <a:xfrm flipV="1">
            <a:off x="3807559" y="3483383"/>
            <a:ext cx="1888905" cy="141467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6"/>
            <a:endCxn id="49" idx="1"/>
          </p:cNvCxnSpPr>
          <p:nvPr/>
        </p:nvCxnSpPr>
        <p:spPr>
          <a:xfrm flipV="1">
            <a:off x="3807559" y="472197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7" idx="6"/>
            <a:endCxn id="50" idx="1"/>
          </p:cNvCxnSpPr>
          <p:nvPr/>
        </p:nvCxnSpPr>
        <p:spPr>
          <a:xfrm>
            <a:off x="3807559" y="489805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1091" y="152643"/>
            <a:ext cx="828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Challenges in Parallel </a:t>
            </a:r>
            <a:r>
              <a:rPr lang="en-US" sz="3600" dirty="0">
                <a:latin typeface="Gill Sans Light"/>
                <a:cs typeface="Gill Sans Light"/>
              </a:rPr>
              <a:t>SGD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51" name="Straight Arrow Connector 50"/>
          <p:cNvCxnSpPr>
            <a:stCxn id="35" idx="6"/>
            <a:endCxn id="40" idx="1"/>
          </p:cNvCxnSpPr>
          <p:nvPr/>
        </p:nvCxnSpPr>
        <p:spPr>
          <a:xfrm flipV="1">
            <a:off x="3813678" y="1920403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6"/>
            <a:endCxn id="41" idx="1"/>
          </p:cNvCxnSpPr>
          <p:nvPr/>
        </p:nvCxnSpPr>
        <p:spPr>
          <a:xfrm>
            <a:off x="3813678" y="2178399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6"/>
            <a:endCxn id="43" idx="1"/>
          </p:cNvCxnSpPr>
          <p:nvPr/>
        </p:nvCxnSpPr>
        <p:spPr>
          <a:xfrm>
            <a:off x="3813678" y="2178399"/>
            <a:ext cx="1882786" cy="56508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21478" y="1864257"/>
            <a:ext cx="3113546" cy="630646"/>
            <a:chOff x="321478" y="1907064"/>
            <a:chExt cx="3113546" cy="63064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78" y="1907064"/>
              <a:ext cx="630646" cy="630646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50" y="2072050"/>
              <a:ext cx="2397274" cy="30067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1478" y="4583881"/>
            <a:ext cx="3146051" cy="630646"/>
            <a:chOff x="321478" y="4612419"/>
            <a:chExt cx="3146051" cy="63064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78" y="4612419"/>
              <a:ext cx="630646" cy="630646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50" y="4777405"/>
              <a:ext cx="2429779" cy="300675"/>
            </a:xfrm>
            <a:prstGeom prst="rect">
              <a:avLst/>
            </a:prstGeom>
          </p:spPr>
        </p:pic>
      </p:grp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70" y="3439704"/>
            <a:ext cx="138699" cy="915412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94" y="3072333"/>
            <a:ext cx="138699" cy="91541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873681" y="1012884"/>
            <a:ext cx="2070566" cy="446276"/>
          </a:xfrm>
          <a:prstGeom prst="rect">
            <a:avLst/>
          </a:prstGeom>
          <a:solidFill>
            <a:srgbClr val="CECC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shared 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58150" y="1012884"/>
            <a:ext cx="1912316" cy="446276"/>
          </a:xfrm>
          <a:prstGeom prst="rect">
            <a:avLst/>
          </a:prstGeom>
          <a:solidFill>
            <a:srgbClr val="D33072">
              <a:alpha val="4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317577" y="5839304"/>
            <a:ext cx="5395319" cy="781569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No conflict =&gt; 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2 parallel iterations = 2 serial iterations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130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3525120" y="2032734"/>
            <a:ext cx="288558" cy="291330"/>
          </a:xfrm>
          <a:prstGeom prst="ellipse">
            <a:avLst/>
          </a:prstGeom>
          <a:solidFill>
            <a:srgbClr val="CA275B">
              <a:alpha val="86000"/>
            </a:srgbClr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9001" y="2766734"/>
            <a:ext cx="288558" cy="291330"/>
          </a:xfrm>
          <a:prstGeom prst="ellipse">
            <a:avLst/>
          </a:prstGeom>
          <a:solidFill>
            <a:srgbClr val="373659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19001" y="4752392"/>
            <a:ext cx="288558" cy="291330"/>
          </a:xfrm>
          <a:prstGeom prst="ellipse">
            <a:avLst/>
          </a:prstGeom>
          <a:solidFill>
            <a:srgbClr val="CA275B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96464" y="171463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696464" y="2126172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96464" y="253771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696464" y="4104666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96464" y="451620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6464" y="492878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6"/>
            <a:endCxn id="41" idx="1"/>
          </p:cNvCxnSpPr>
          <p:nvPr/>
        </p:nvCxnSpPr>
        <p:spPr>
          <a:xfrm flipV="1">
            <a:off x="3807559" y="2331941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6"/>
            <a:endCxn id="48" idx="1"/>
          </p:cNvCxnSpPr>
          <p:nvPr/>
        </p:nvCxnSpPr>
        <p:spPr>
          <a:xfrm>
            <a:off x="3807559" y="2912399"/>
            <a:ext cx="1888905" cy="139803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6"/>
          </p:cNvCxnSpPr>
          <p:nvPr/>
        </p:nvCxnSpPr>
        <p:spPr>
          <a:xfrm>
            <a:off x="3807559" y="2912399"/>
            <a:ext cx="1888905" cy="487721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6"/>
          </p:cNvCxnSpPr>
          <p:nvPr/>
        </p:nvCxnSpPr>
        <p:spPr>
          <a:xfrm flipV="1">
            <a:off x="3807559" y="3483383"/>
            <a:ext cx="1888905" cy="141467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6"/>
            <a:endCxn id="49" idx="1"/>
          </p:cNvCxnSpPr>
          <p:nvPr/>
        </p:nvCxnSpPr>
        <p:spPr>
          <a:xfrm flipV="1">
            <a:off x="3807559" y="472197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7" idx="6"/>
            <a:endCxn id="50" idx="1"/>
          </p:cNvCxnSpPr>
          <p:nvPr/>
        </p:nvCxnSpPr>
        <p:spPr>
          <a:xfrm>
            <a:off x="3807559" y="489805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1091" y="152643"/>
            <a:ext cx="828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Challenges in Parallel </a:t>
            </a:r>
            <a:r>
              <a:rPr lang="en-US" sz="3600" dirty="0">
                <a:latin typeface="Gill Sans Light"/>
                <a:cs typeface="Gill Sans Light"/>
              </a:rPr>
              <a:t>SGD</a:t>
            </a:r>
            <a:endParaRPr lang="en-US" sz="3500" dirty="0">
              <a:latin typeface="Gill Sans Light"/>
              <a:cs typeface="Gill Sans Light"/>
            </a:endParaRPr>
          </a:p>
        </p:txBody>
      </p:sp>
      <p:cxnSp>
        <p:nvCxnSpPr>
          <p:cNvPr id="51" name="Straight Arrow Connector 50"/>
          <p:cNvCxnSpPr>
            <a:stCxn id="35" idx="6"/>
            <a:endCxn id="40" idx="1"/>
          </p:cNvCxnSpPr>
          <p:nvPr/>
        </p:nvCxnSpPr>
        <p:spPr>
          <a:xfrm flipV="1">
            <a:off x="3813678" y="1920403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6"/>
            <a:endCxn id="41" idx="1"/>
          </p:cNvCxnSpPr>
          <p:nvPr/>
        </p:nvCxnSpPr>
        <p:spPr>
          <a:xfrm>
            <a:off x="3813678" y="2178399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6"/>
            <a:endCxn id="43" idx="1"/>
          </p:cNvCxnSpPr>
          <p:nvPr/>
        </p:nvCxnSpPr>
        <p:spPr>
          <a:xfrm>
            <a:off x="3813678" y="2178399"/>
            <a:ext cx="1882786" cy="56508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21478" y="1864257"/>
            <a:ext cx="3113546" cy="630646"/>
            <a:chOff x="321478" y="1907064"/>
            <a:chExt cx="3113546" cy="63064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78" y="1907064"/>
              <a:ext cx="630646" cy="630646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50" y="2072050"/>
              <a:ext cx="2397274" cy="30067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21478" y="4583881"/>
            <a:ext cx="3146051" cy="630646"/>
            <a:chOff x="321478" y="4612419"/>
            <a:chExt cx="3146051" cy="63064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78" y="4612419"/>
              <a:ext cx="630646" cy="630646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50" y="4777405"/>
              <a:ext cx="2429779" cy="300675"/>
            </a:xfrm>
            <a:prstGeom prst="rect">
              <a:avLst/>
            </a:prstGeom>
          </p:spPr>
        </p:pic>
      </p:grp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70" y="3439704"/>
            <a:ext cx="138699" cy="915412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94" y="3072333"/>
            <a:ext cx="138699" cy="91541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873681" y="1012884"/>
            <a:ext cx="2070566" cy="446276"/>
          </a:xfrm>
          <a:prstGeom prst="rect">
            <a:avLst/>
          </a:prstGeom>
          <a:solidFill>
            <a:srgbClr val="CECC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shared 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58150" y="1012884"/>
            <a:ext cx="1912316" cy="446276"/>
          </a:xfrm>
          <a:prstGeom prst="rect">
            <a:avLst/>
          </a:prstGeom>
          <a:solidFill>
            <a:srgbClr val="D33072">
              <a:alpha val="4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848267" y="5839304"/>
            <a:ext cx="4270319" cy="781569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No conflict =&gt; Speedup</a:t>
            </a:r>
            <a:endParaRPr lang="en-US" sz="24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22825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3525120" y="2032734"/>
            <a:ext cx="288558" cy="291330"/>
          </a:xfrm>
          <a:prstGeom prst="ellipse">
            <a:avLst/>
          </a:prstGeom>
          <a:solidFill>
            <a:srgbClr val="CA275B">
              <a:alpha val="86000"/>
            </a:srgbClr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19001" y="2766734"/>
            <a:ext cx="288558" cy="291330"/>
          </a:xfrm>
          <a:prstGeom prst="ellipse">
            <a:avLst/>
          </a:prstGeom>
          <a:solidFill>
            <a:srgbClr val="D33072"/>
          </a:solidFill>
          <a:ln w="3810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519001" y="4752392"/>
            <a:ext cx="288558" cy="291330"/>
          </a:xfrm>
          <a:prstGeom prst="ellipse">
            <a:avLst/>
          </a:prstGeom>
          <a:solidFill>
            <a:srgbClr val="373659">
              <a:alpha val="1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696464" y="171463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696464" y="2126172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96464" y="253771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696464" y="4104666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96464" y="4516204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6464" y="4928781"/>
            <a:ext cx="212500" cy="411538"/>
          </a:xfrm>
          <a:prstGeom prst="rect">
            <a:avLst/>
          </a:prstGeom>
          <a:solidFill>
            <a:srgbClr val="CECCFD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6"/>
            <a:endCxn id="41" idx="1"/>
          </p:cNvCxnSpPr>
          <p:nvPr/>
        </p:nvCxnSpPr>
        <p:spPr>
          <a:xfrm flipV="1">
            <a:off x="3807559" y="2331941"/>
            <a:ext cx="1888905" cy="580458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6" idx="6"/>
            <a:endCxn id="48" idx="1"/>
          </p:cNvCxnSpPr>
          <p:nvPr/>
        </p:nvCxnSpPr>
        <p:spPr>
          <a:xfrm>
            <a:off x="3807559" y="2912399"/>
            <a:ext cx="1888905" cy="139803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6" idx="6"/>
          </p:cNvCxnSpPr>
          <p:nvPr/>
        </p:nvCxnSpPr>
        <p:spPr>
          <a:xfrm>
            <a:off x="3807559" y="2912399"/>
            <a:ext cx="1888905" cy="48772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6"/>
          </p:cNvCxnSpPr>
          <p:nvPr/>
        </p:nvCxnSpPr>
        <p:spPr>
          <a:xfrm flipV="1">
            <a:off x="3807559" y="3483383"/>
            <a:ext cx="1888905" cy="1414674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6"/>
            <a:endCxn id="49" idx="1"/>
          </p:cNvCxnSpPr>
          <p:nvPr/>
        </p:nvCxnSpPr>
        <p:spPr>
          <a:xfrm flipV="1">
            <a:off x="3807559" y="4721973"/>
            <a:ext cx="1888905" cy="176084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7" idx="6"/>
            <a:endCxn id="50" idx="1"/>
          </p:cNvCxnSpPr>
          <p:nvPr/>
        </p:nvCxnSpPr>
        <p:spPr>
          <a:xfrm>
            <a:off x="3807559" y="4898057"/>
            <a:ext cx="1888905" cy="236493"/>
          </a:xfrm>
          <a:prstGeom prst="straightConnector1">
            <a:avLst/>
          </a:prstGeom>
          <a:solidFill>
            <a:schemeClr val="tx1"/>
          </a:solidFill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5" idx="6"/>
            <a:endCxn id="40" idx="1"/>
          </p:cNvCxnSpPr>
          <p:nvPr/>
        </p:nvCxnSpPr>
        <p:spPr>
          <a:xfrm flipV="1">
            <a:off x="3813678" y="1920403"/>
            <a:ext cx="1882786" cy="257996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5" idx="6"/>
            <a:endCxn id="41" idx="1"/>
          </p:cNvCxnSpPr>
          <p:nvPr/>
        </p:nvCxnSpPr>
        <p:spPr>
          <a:xfrm>
            <a:off x="3813678" y="2178399"/>
            <a:ext cx="1882786" cy="153542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5" idx="6"/>
            <a:endCxn id="43" idx="1"/>
          </p:cNvCxnSpPr>
          <p:nvPr/>
        </p:nvCxnSpPr>
        <p:spPr>
          <a:xfrm>
            <a:off x="3813678" y="2178399"/>
            <a:ext cx="1882786" cy="56508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73681" y="1012884"/>
            <a:ext cx="2070566" cy="446276"/>
          </a:xfrm>
          <a:prstGeom prst="rect">
            <a:avLst/>
          </a:prstGeom>
          <a:solidFill>
            <a:srgbClr val="CECC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shared variables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702118" y="2126572"/>
            <a:ext cx="206846" cy="411139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858150" y="1012884"/>
            <a:ext cx="1912316" cy="446276"/>
          </a:xfrm>
          <a:prstGeom prst="rect">
            <a:avLst/>
          </a:prstGeom>
          <a:solidFill>
            <a:srgbClr val="D33072">
              <a:alpha val="4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data points</a:t>
            </a:r>
            <a:endParaRPr lang="en-US" sz="2300" dirty="0" smtClean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1091" y="152643"/>
            <a:ext cx="828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Challenges in Parallel </a:t>
            </a:r>
            <a:r>
              <a:rPr lang="en-US" sz="3200" dirty="0">
                <a:latin typeface="Gill Sans Light"/>
                <a:cs typeface="Gill Sans Light"/>
              </a:rPr>
              <a:t>SGD</a:t>
            </a:r>
            <a:endParaRPr lang="en-US" sz="3500" dirty="0">
              <a:latin typeface="Gill Sans Light"/>
              <a:cs typeface="Gill Sans Light"/>
            </a:endParaRPr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970" y="3439704"/>
            <a:ext cx="138699" cy="915412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94" y="3072333"/>
            <a:ext cx="138699" cy="915412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321478" y="1864257"/>
            <a:ext cx="3113546" cy="630646"/>
            <a:chOff x="321478" y="1907064"/>
            <a:chExt cx="3113546" cy="63064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478" y="1907064"/>
              <a:ext cx="630646" cy="630646"/>
            </a:xfrm>
            <a:prstGeom prst="rect">
              <a:avLst/>
            </a:prstGeom>
          </p:spPr>
        </p:pic>
        <p:pic>
          <p:nvPicPr>
            <p:cNvPr id="46" name="Picture 4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750" y="2072050"/>
              <a:ext cx="2397274" cy="300675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331168" y="2558879"/>
            <a:ext cx="3103856" cy="630646"/>
            <a:chOff x="331168" y="2558879"/>
            <a:chExt cx="3103856" cy="630646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168" y="2558879"/>
              <a:ext cx="630646" cy="630646"/>
            </a:xfrm>
            <a:prstGeom prst="rect">
              <a:avLst/>
            </a:prstGeom>
          </p:spPr>
        </p:pic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264" y="2723834"/>
              <a:ext cx="2397760" cy="300736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6425793" y="1769847"/>
            <a:ext cx="2022507" cy="446276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latin typeface="Gill Sans Light"/>
                <a:cs typeface="Gill Sans Light"/>
              </a:rPr>
              <a:t>o</a:t>
            </a:r>
            <a:r>
              <a:rPr lang="en-US" sz="2300" b="1" dirty="0" smtClean="0">
                <a:latin typeface="Gill Sans Light"/>
                <a:cs typeface="Gill Sans Light"/>
              </a:rPr>
              <a:t>ops, conflicts</a:t>
            </a:r>
            <a:endParaRPr lang="en-US" sz="2300" b="1" dirty="0">
              <a:latin typeface="Gill Sans Light"/>
              <a:cs typeface="Gill Sans Light"/>
            </a:endParaRPr>
          </a:p>
        </p:txBody>
      </p:sp>
      <p:cxnSp>
        <p:nvCxnSpPr>
          <p:cNvPr id="7" name="Curved Connector 6"/>
          <p:cNvCxnSpPr>
            <a:stCxn id="62" idx="0"/>
            <a:endCxn id="38" idx="0"/>
          </p:cNvCxnSpPr>
          <p:nvPr/>
        </p:nvCxnSpPr>
        <p:spPr>
          <a:xfrm rot="16200000" flipH="1" flipV="1">
            <a:off x="6442931" y="1132456"/>
            <a:ext cx="356725" cy="1631506"/>
          </a:xfrm>
          <a:prstGeom prst="curvedConnector3">
            <a:avLst>
              <a:gd name="adj1" fmla="val -64083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928746" y="5465759"/>
            <a:ext cx="7683440" cy="1283468"/>
          </a:xfrm>
          <a:prstGeom prst="roundRect">
            <a:avLst>
              <a:gd name="adj" fmla="val 9379"/>
            </a:avLst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/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What should we do for conflicts?</a:t>
            </a:r>
          </a:p>
          <a:p>
            <a:pPr lvl="4"/>
            <a:r>
              <a:rPr lang="en-US" sz="2400" u="sng" dirty="0" smtClean="0">
                <a:solidFill>
                  <a:srgbClr val="FFFFFF"/>
                </a:solidFill>
                <a:latin typeface="Gill Sans Light"/>
                <a:cs typeface="Gill Sans Light"/>
              </a:rPr>
              <a:t>Approach </a:t>
            </a:r>
            <a:r>
              <a:rPr lang="en-US" sz="2400" u="sng" dirty="0">
                <a:solidFill>
                  <a:srgbClr val="FFFFFF"/>
                </a:solidFill>
                <a:latin typeface="Gill Sans Light"/>
                <a:cs typeface="Gill Sans Light"/>
              </a:rPr>
              <a:t>1:</a:t>
            </a:r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Coordinate or Lock 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  <a:p>
            <a:pPr lvl="4"/>
            <a:r>
              <a:rPr lang="en-US" sz="2400" u="sng" dirty="0">
                <a:solidFill>
                  <a:srgbClr val="FFFFFF"/>
                </a:solidFill>
                <a:latin typeface="Gill Sans Light"/>
                <a:cs typeface="Gill Sans Light"/>
              </a:rPr>
              <a:t>Approach 2:</a:t>
            </a:r>
            <a:r>
              <a:rPr lang="en-US" sz="2400" dirty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Don’t Care (Lock-free </a:t>
            </a:r>
            <a:r>
              <a:rPr lang="en-US" sz="2400" i="1" dirty="0" err="1" smtClean="0">
                <a:solidFill>
                  <a:srgbClr val="FFFFFF"/>
                </a:solidFill>
                <a:latin typeface="Gill Sans Light"/>
                <a:cs typeface="Gill Sans Light"/>
              </a:rPr>
              <a:t>Async</a:t>
            </a:r>
            <a:r>
              <a:rPr lang="en-US" sz="2400" i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.)</a:t>
            </a:r>
            <a:endParaRPr lang="en-US" sz="24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438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62" grpId="1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Prior (2011) Work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" name="Shape 44"/>
          <p:cNvSpPr txBox="1">
            <a:spLocks/>
          </p:cNvSpPr>
          <p:nvPr/>
        </p:nvSpPr>
        <p:spPr>
          <a:xfrm>
            <a:off x="669727" y="1134189"/>
            <a:ext cx="7804547" cy="4420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/>
            </a:pPr>
            <a: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Long line of theoretical work since the 60s </a:t>
            </a:r>
            <a:b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Chazan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Miranker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1969]</a:t>
            </a:r>
            <a:endParaRPr lang="en-US" sz="1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>
              <a:defRPr sz="1800"/>
            </a:pPr>
            <a:endParaRPr lang="en-US" sz="1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>
              <a:defRPr sz="1800"/>
            </a:pPr>
            <a: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Foundational work on Asynchronous Optimization</a:t>
            </a:r>
            <a:b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Master/Worker model</a:t>
            </a:r>
            <a: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Tsitsiklis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Bertsekas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1986, 1989]</a:t>
            </a:r>
            <a:endParaRPr lang="en-US" sz="1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>
              <a:defRPr sz="1800"/>
            </a:pPr>
            <a:endParaRPr lang="en-US" sz="1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>
              <a:defRPr sz="1800"/>
            </a:pPr>
            <a: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Recent hardware/software advances renewed the interest</a:t>
            </a:r>
            <a:br>
              <a:rPr lang="en-US" sz="18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Round-robin approach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Zinkevich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Langford,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Smola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2009]</a:t>
            </a:r>
            <a:b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Average Runs [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Zinkevich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al., 2009], </a:t>
            </a:r>
            <a:b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Average Gradients [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Duchi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al, 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Dekel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et al. 2010]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80" y="5597674"/>
            <a:ext cx="9144000" cy="982542"/>
          </a:xfrm>
          <a:prstGeom prst="rect">
            <a:avLst/>
          </a:prstGeom>
          <a:solidFill>
            <a:srgbClr val="373659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 smtClean="0">
                <a:latin typeface="Gill Sans Light"/>
                <a:cs typeface="Gill Sans Light"/>
              </a:rPr>
              <a:t>Issue: </a:t>
            </a:r>
            <a:r>
              <a:rPr lang="en-US" sz="3600" dirty="0" smtClean="0">
                <a:latin typeface="Gill Sans Light"/>
                <a:cs typeface="Gill Sans Light"/>
              </a:rPr>
              <a:t>Synchronization and comm. overheads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480" y="4423131"/>
            <a:ext cx="9144000" cy="1059103"/>
          </a:xfrm>
          <a:prstGeom prst="rect">
            <a:avLst/>
          </a:prstGeom>
          <a:solidFill>
            <a:srgbClr val="373659">
              <a:alpha val="93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Gill Sans Light"/>
                <a:cs typeface="Gill Sans Light"/>
              </a:rPr>
              <a:t>Many based on “Coordinate” or “Lock” approach</a:t>
            </a:r>
            <a:endParaRPr lang="en-US" sz="3200" dirty="0"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704" y="4546322"/>
            <a:ext cx="653727" cy="945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0415" y="5261996"/>
            <a:ext cx="6061124" cy="646331"/>
          </a:xfrm>
          <a:prstGeom prst="rect">
            <a:avLst/>
          </a:prstGeom>
          <a:solidFill>
            <a:srgbClr val="CECCF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Why Coordinate or Lock?</a:t>
            </a:r>
          </a:p>
        </p:txBody>
      </p:sp>
    </p:spTree>
    <p:extLst>
      <p:ext uri="{BB962C8B-B14F-4D97-AF65-F5344CB8AC3E}">
        <p14:creationId xmlns:p14="http://schemas.microsoft.com/office/powerpoint/2010/main" val="72719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237237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case against Synchronization</a:t>
            </a:r>
            <a:endParaRPr lang="en-US" sz="2000" b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91846" y="5094832"/>
            <a:ext cx="8436693" cy="1272148"/>
            <a:chOff x="91846" y="5094832"/>
            <a:chExt cx="8436693" cy="1272148"/>
          </a:xfrm>
        </p:grpSpPr>
        <p:cxnSp>
          <p:nvCxnSpPr>
            <p:cNvPr id="49" name="Straight Arrow Connector 48"/>
            <p:cNvCxnSpPr/>
            <p:nvPr/>
          </p:nvCxnSpPr>
          <p:spPr>
            <a:xfrm flipV="1">
              <a:off x="1411676" y="5094832"/>
              <a:ext cx="7116863" cy="22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1422742" y="5666622"/>
              <a:ext cx="1660718" cy="242608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411676" y="5272234"/>
              <a:ext cx="868463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422742" y="6061010"/>
              <a:ext cx="102828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1846" y="5208871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CPU 1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1846" y="5603260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CPU </a:t>
              </a:r>
              <a:r>
                <a:rPr lang="en-US" dirty="0" smtClean="0">
                  <a:latin typeface="Gill Sans Light"/>
                  <a:cs typeface="Gill Sans Light"/>
                </a:rPr>
                <a:t>2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1846" y="5997648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CPU </a:t>
              </a:r>
              <a:r>
                <a:rPr lang="en-US" dirty="0" smtClean="0">
                  <a:latin typeface="Gill Sans Light"/>
                  <a:cs typeface="Gill Sans Light"/>
                </a:rPr>
                <a:t>3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149911" y="5666625"/>
              <a:ext cx="857434" cy="242608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326061" y="5272234"/>
              <a:ext cx="2223167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489524" y="6061013"/>
              <a:ext cx="156863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086658" y="5666622"/>
              <a:ext cx="1243769" cy="242611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17450" y="5272234"/>
              <a:ext cx="1579700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137457" y="6061013"/>
              <a:ext cx="2392983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63844" y="1584250"/>
            <a:ext cx="8521353" cy="1892705"/>
            <a:chOff x="63844" y="1584250"/>
            <a:chExt cx="8521353" cy="1892705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1383674" y="1999748"/>
              <a:ext cx="7116863" cy="2292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394740" y="2571538"/>
              <a:ext cx="1660718" cy="242608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383674" y="2177150"/>
              <a:ext cx="868463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94740" y="2965926"/>
              <a:ext cx="102828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83674" y="1584250"/>
              <a:ext cx="102828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 smtClean="0">
                  <a:latin typeface="Gill Sans Light"/>
                  <a:cs typeface="Gill Sans Light"/>
                </a:rPr>
                <a:t>timeline</a:t>
              </a:r>
              <a:endParaRPr lang="en-US" sz="2100" dirty="0">
                <a:latin typeface="Gill Sans Light"/>
                <a:cs typeface="Gill Sans Ligh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844" y="2113787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 Light"/>
                  <a:cs typeface="Gill Sans Light"/>
                </a:rPr>
                <a:t>CPU 1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844" y="2508176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CPU </a:t>
              </a:r>
              <a:r>
                <a:rPr lang="en-US" dirty="0" smtClean="0">
                  <a:latin typeface="Gill Sans Light"/>
                  <a:cs typeface="Gill Sans Light"/>
                </a:rPr>
                <a:t>2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844" y="2902564"/>
              <a:ext cx="799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 Light"/>
                  <a:cs typeface="Gill Sans Light"/>
                </a:rPr>
                <a:t>CPU </a:t>
              </a:r>
              <a:r>
                <a:rPr lang="en-US" dirty="0" smtClean="0">
                  <a:latin typeface="Gill Sans Light"/>
                  <a:cs typeface="Gill Sans Light"/>
                </a:rPr>
                <a:t>3</a:t>
              </a:r>
              <a:endParaRPr lang="en-US" dirty="0">
                <a:latin typeface="Gill Sans Light"/>
                <a:cs typeface="Gill Sans Light"/>
              </a:endParaRPr>
            </a:p>
          </p:txBody>
        </p:sp>
        <p:cxnSp>
          <p:nvCxnSpPr>
            <p:cNvPr id="41" name="Straight Connector 40"/>
            <p:cNvCxnSpPr>
              <a:endCxn id="65" idx="2"/>
            </p:cNvCxnSpPr>
            <p:nvPr/>
          </p:nvCxnSpPr>
          <p:spPr>
            <a:xfrm>
              <a:off x="3283415" y="1584250"/>
              <a:ext cx="0" cy="189270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3528301" y="2571538"/>
              <a:ext cx="857434" cy="259544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17235" y="2177150"/>
              <a:ext cx="2223167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8301" y="2982862"/>
              <a:ext cx="1568634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cxnSp>
          <p:nvCxnSpPr>
            <p:cNvPr id="45" name="Straight Connector 44"/>
            <p:cNvCxnSpPr>
              <a:endCxn id="66" idx="2"/>
            </p:cNvCxnSpPr>
            <p:nvPr/>
          </p:nvCxnSpPr>
          <p:spPr>
            <a:xfrm>
              <a:off x="5953841" y="1584250"/>
              <a:ext cx="0" cy="188928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6192215" y="2571538"/>
              <a:ext cx="1568636" cy="259543"/>
            </a:xfrm>
            <a:prstGeom prst="rect">
              <a:avLst/>
            </a:prstGeom>
            <a:solidFill>
              <a:srgbClr val="3AB68A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181150" y="2177150"/>
              <a:ext cx="1579700" cy="242607"/>
            </a:xfrm>
            <a:prstGeom prst="rect">
              <a:avLst/>
            </a:prstGeom>
            <a:solidFill>
              <a:srgbClr val="4B4F8F">
                <a:alpha val="50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192214" y="2982862"/>
              <a:ext cx="2392983" cy="242608"/>
            </a:xfrm>
            <a:prstGeom prst="rect">
              <a:avLst/>
            </a:prstGeom>
            <a:solidFill>
              <a:srgbClr val="C1448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140123" y="1726045"/>
              <a:ext cx="286583" cy="1750910"/>
            </a:xfrm>
            <a:prstGeom prst="rect">
              <a:avLst/>
            </a:prstGeom>
            <a:solidFill>
              <a:srgbClr val="16192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810549" y="1722623"/>
              <a:ext cx="286583" cy="1750910"/>
            </a:xfrm>
            <a:prstGeom prst="rect">
              <a:avLst/>
            </a:prstGeom>
            <a:solidFill>
              <a:srgbClr val="161920">
                <a:alpha val="57000"/>
              </a:srgbClr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37480" y="4323208"/>
            <a:ext cx="9106520" cy="461665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Asynchronous World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06196" y="1032733"/>
            <a:ext cx="2022507" cy="400110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overheads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22952" y="3745045"/>
            <a:ext cx="2022507" cy="400110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stragglers</a:t>
            </a:r>
            <a:endParaRPr lang="en-US" sz="2000" dirty="0">
              <a:latin typeface="Gill Sans Light"/>
              <a:cs typeface="Gill Sans Light"/>
            </a:endParaRPr>
          </a:p>
        </p:txBody>
      </p:sp>
      <p:cxnSp>
        <p:nvCxnSpPr>
          <p:cNvPr id="72" name="Curved Connector 71"/>
          <p:cNvCxnSpPr>
            <a:stCxn id="71" idx="0"/>
            <a:endCxn id="48" idx="2"/>
          </p:cNvCxnSpPr>
          <p:nvPr/>
        </p:nvCxnSpPr>
        <p:spPr>
          <a:xfrm rot="5400000" flipH="1" flipV="1">
            <a:off x="6801669" y="3158008"/>
            <a:ext cx="519575" cy="654500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71" idx="0"/>
            <a:endCxn id="25" idx="2"/>
          </p:cNvCxnSpPr>
          <p:nvPr/>
        </p:nvCxnSpPr>
        <p:spPr>
          <a:xfrm rot="16200000" flipV="1">
            <a:off x="4014204" y="1025042"/>
            <a:ext cx="930899" cy="4509107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71" idx="0"/>
            <a:endCxn id="43" idx="2"/>
          </p:cNvCxnSpPr>
          <p:nvPr/>
        </p:nvCxnSpPr>
        <p:spPr>
          <a:xfrm rot="16200000" flipV="1">
            <a:off x="5018869" y="2029707"/>
            <a:ext cx="1325288" cy="2105387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/>
          <p:nvPr/>
        </p:nvCxnSpPr>
        <p:spPr>
          <a:xfrm rot="5400000">
            <a:off x="3803832" y="912427"/>
            <a:ext cx="293202" cy="1334035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/>
          <p:nvPr/>
        </p:nvCxnSpPr>
        <p:spPr>
          <a:xfrm rot="16200000" flipH="1">
            <a:off x="5140755" y="909537"/>
            <a:ext cx="289780" cy="1336391"/>
          </a:xfrm>
          <a:prstGeom prst="curvedConnector3">
            <a:avLst>
              <a:gd name="adj1" fmla="val 50000"/>
            </a:avLst>
          </a:prstGeom>
          <a:ln>
            <a:solidFill>
              <a:srgbClr val="0E173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6833801" y="5466567"/>
            <a:ext cx="1666736" cy="40011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Faster</a:t>
            </a: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833801" y="6013037"/>
            <a:ext cx="1666736" cy="707886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Easier to Implement</a:t>
            </a: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182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1" grpId="0" animBg="1"/>
      <p:bldP spid="71" grpId="0" animBg="1"/>
      <p:bldP spid="100" grpId="0" animBg="1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63" y="5109833"/>
            <a:ext cx="9115275" cy="1569660"/>
            <a:chOff x="14363" y="5109833"/>
            <a:chExt cx="9115275" cy="156966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569" y="5685614"/>
              <a:ext cx="1276467" cy="87425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0045" y="5728904"/>
              <a:ext cx="1801554" cy="662071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4363" y="5109833"/>
              <a:ext cx="911527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u="sng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Impact</a:t>
              </a:r>
            </a:p>
            <a:p>
              <a:pPr algn="ctr"/>
              <a:endParaRPr lang="en-US" sz="2400" b="1" u="sng" dirty="0" smtClean="0">
                <a:solidFill>
                  <a:srgbClr val="000000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                Downpour SGD,                      Project Adam</a:t>
              </a:r>
              <a:r>
                <a:rPr lang="en-US" sz="2400" i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use HOGWILD!</a:t>
              </a:r>
            </a:p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Renewed interest</a:t>
              </a:r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on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async</a:t>
              </a:r>
              <a:r>
                <a:rPr lang="en-US" sz="24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. optimization</a:t>
              </a:r>
              <a:endParaRPr lang="en-US" sz="24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35578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OG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ILD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 </a:t>
            </a:r>
            <a:r>
              <a:rPr lang="en-US" sz="2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2011</a:t>
            </a:r>
            <a:endParaRPr lang="en-US" sz="2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2445" r="-1432"/>
          <a:stretch/>
        </p:blipFill>
        <p:spPr>
          <a:xfrm>
            <a:off x="4488445" y="1136588"/>
            <a:ext cx="2077573" cy="919286"/>
          </a:xfrm>
          <a:prstGeom prst="rect">
            <a:avLst/>
          </a:prstGeom>
        </p:spPr>
      </p:pic>
      <p:pic>
        <p:nvPicPr>
          <p:cNvPr id="4" name="Picture 3" descr="brecht-mini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57"/>
          <a:stretch/>
        </p:blipFill>
        <p:spPr>
          <a:xfrm>
            <a:off x="3492775" y="1136588"/>
            <a:ext cx="780068" cy="928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1246" y="613642"/>
            <a:ext cx="65375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 smtClean="0">
                <a:solidFill>
                  <a:srgbClr val="D33072"/>
                </a:solidFill>
                <a:latin typeface="Gill Sans Light"/>
                <a:cs typeface="Gill Sans Light"/>
              </a:rPr>
              <a:t>“Run parallel lock-free SGD without synchronization”</a:t>
            </a:r>
            <a:endParaRPr lang="en-US" sz="2500" i="1" dirty="0">
              <a:latin typeface="Gill Sans Light"/>
              <a:cs typeface="Gill Sans Light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274461" y="2597714"/>
            <a:ext cx="2775300" cy="2441920"/>
            <a:chOff x="6015088" y="2642379"/>
            <a:chExt cx="2775300" cy="244192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5088" y="2924769"/>
              <a:ext cx="2775300" cy="215953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493341" y="2642379"/>
              <a:ext cx="2105971" cy="353943"/>
            </a:xfrm>
            <a:prstGeom prst="rect">
              <a:avLst/>
            </a:prstGeom>
            <a:solidFill>
              <a:srgbClr val="CECCFD"/>
            </a:solidFill>
          </p:spPr>
          <p:txBody>
            <a:bodyPr wrap="none" rtlCol="0">
              <a:spAutoFit/>
            </a:bodyPr>
            <a:lstStyle/>
            <a:p>
              <a:r>
                <a:rPr lang="en-US" sz="1700" b="1" dirty="0" smtClean="0">
                  <a:latin typeface="Gill Sans Light"/>
                  <a:cs typeface="Gill Sans Light"/>
                </a:rPr>
                <a:t>SVM RCV1 (10 cores)</a:t>
              </a:r>
              <a:endParaRPr lang="en-US" sz="1700" b="1" dirty="0">
                <a:latin typeface="Gill Sans Light"/>
                <a:cs typeface="Gill Sans Light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30418" t="6744" r="27705" b="52765"/>
          <a:stretch/>
        </p:blipFill>
        <p:spPr>
          <a:xfrm>
            <a:off x="2517910" y="1136589"/>
            <a:ext cx="759262" cy="91928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606563" y="1992779"/>
            <a:ext cx="581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latin typeface="Gill Sans Light"/>
                <a:cs typeface="Gill Sans Light"/>
              </a:rPr>
              <a:t>Niu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14217" y="1992779"/>
            <a:ext cx="737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latin typeface="Gill Sans Light"/>
                <a:cs typeface="Gill Sans Light"/>
              </a:rPr>
              <a:t>Recht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5736" y="1962001"/>
            <a:ext cx="42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Gill Sans Light"/>
                <a:cs typeface="Gill Sans Light"/>
              </a:rPr>
              <a:t>Ré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30258" y="196200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Wright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16" name="Picture 15" descr="bipartite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11" y="2593344"/>
            <a:ext cx="1832064" cy="2431443"/>
          </a:xfrm>
          <a:prstGeom prst="rect">
            <a:avLst/>
          </a:prstGeom>
        </p:spPr>
      </p:pic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2924242" y="2809843"/>
            <a:ext cx="2990154" cy="2101049"/>
            <a:chOff x="2042886" y="1717210"/>
            <a:chExt cx="4271649" cy="3001498"/>
          </a:xfrm>
        </p:grpSpPr>
        <p:sp>
          <p:nvSpPr>
            <p:cNvPr id="29" name="Rectangle 28"/>
            <p:cNvSpPr/>
            <p:nvPr/>
          </p:nvSpPr>
          <p:spPr>
            <a:xfrm>
              <a:off x="2057317" y="2207835"/>
              <a:ext cx="4257218" cy="2510873"/>
            </a:xfrm>
            <a:prstGeom prst="rect">
              <a:avLst/>
            </a:prstGeom>
            <a:solidFill>
              <a:srgbClr val="5266FF">
                <a:alpha val="15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295" y="2434567"/>
              <a:ext cx="3858710" cy="2154302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042886" y="1717210"/>
              <a:ext cx="3718466" cy="501016"/>
            </a:xfrm>
            <a:prstGeom prst="rect">
              <a:avLst/>
            </a:prstGeom>
            <a:solidFill>
              <a:srgbClr val="0E173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Gill Sans Light"/>
                  <a:cs typeface="Gill Sans Light"/>
                </a:rPr>
                <a:t>Each processor in parallel</a:t>
              </a:r>
              <a:endParaRPr lang="en-US" b="1" dirty="0">
                <a:solidFill>
                  <a:schemeClr val="bg1"/>
                </a:solidFill>
                <a:latin typeface="Gill Sans Light"/>
                <a:cs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59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Challenges in Analysis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273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Challenges in </a:t>
            </a:r>
            <a:r>
              <a:rPr lang="en-US" sz="4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4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  <a:endParaRPr lang="en-US" sz="4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205405" y="2201793"/>
            <a:ext cx="2210624" cy="630646"/>
            <a:chOff x="516129" y="2612620"/>
            <a:chExt cx="2210624" cy="630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2612620"/>
              <a:ext cx="630646" cy="63064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16129" y="2704805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1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205405" y="3128764"/>
            <a:ext cx="2210624" cy="630646"/>
            <a:chOff x="516129" y="3539591"/>
            <a:chExt cx="2210624" cy="630646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3539591"/>
              <a:ext cx="630646" cy="630646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16129" y="3631776"/>
              <a:ext cx="1553718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2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205405" y="4699135"/>
            <a:ext cx="2210624" cy="630646"/>
            <a:chOff x="516129" y="5109962"/>
            <a:chExt cx="2210624" cy="630646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6107" y="5109962"/>
              <a:ext cx="630646" cy="630646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516129" y="5202147"/>
              <a:ext cx="1556599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Processor P</a:t>
              </a:r>
              <a:endParaRPr lang="en-US" sz="2300" dirty="0">
                <a:solidFill>
                  <a:srgbClr val="000000"/>
                </a:solidFill>
                <a:latin typeface="Gill Sans Light"/>
                <a:cs typeface="Gill Sans Light"/>
              </a:endParaRPr>
            </a:p>
          </p:txBody>
        </p:sp>
      </p:grp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86" y="4017022"/>
            <a:ext cx="63500" cy="41910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4873984" y="1735005"/>
            <a:ext cx="513019" cy="3979417"/>
            <a:chOff x="4467482" y="2298908"/>
            <a:chExt cx="513019" cy="3979417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4467482" y="2298908"/>
              <a:ext cx="513019" cy="3979417"/>
            </a:xfrm>
            <a:prstGeom prst="rect">
              <a:avLst/>
            </a:prstGeom>
            <a:solidFill>
              <a:srgbClr val="5DDDA6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4540836" y="238572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>
              <a:spLocks noChangeAspect="1"/>
            </p:cNvSpPr>
            <p:nvPr/>
          </p:nvSpPr>
          <p:spPr>
            <a:xfrm>
              <a:off x="4540836" y="292231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>
              <a:spLocks noChangeAspect="1"/>
            </p:cNvSpPr>
            <p:nvPr/>
          </p:nvSpPr>
          <p:spPr>
            <a:xfrm>
              <a:off x="4540836" y="345891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>
              <a:spLocks noChangeAspect="1"/>
            </p:cNvSpPr>
            <p:nvPr/>
          </p:nvSpPr>
          <p:spPr>
            <a:xfrm>
              <a:off x="4540836" y="5867764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4540836" y="5331168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>
              <a:spLocks noChangeAspect="1"/>
            </p:cNvSpPr>
            <p:nvPr/>
          </p:nvSpPr>
          <p:spPr>
            <a:xfrm>
              <a:off x="4540836" y="3995509"/>
              <a:ext cx="337040" cy="339640"/>
            </a:xfrm>
            <a:prstGeom prst="rect">
              <a:avLst/>
            </a:prstGeom>
            <a:solidFill>
              <a:srgbClr val="3A3A3A"/>
            </a:soli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297" y="4637399"/>
              <a:ext cx="63500" cy="419100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4124301" y="1079215"/>
            <a:ext cx="206599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Shared Memory</a:t>
            </a: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416029" y="1955735"/>
            <a:ext cx="1531309" cy="536595"/>
            <a:chOff x="4445202" y="1691992"/>
            <a:chExt cx="1531309" cy="536595"/>
          </a:xfrm>
        </p:grpSpPr>
        <p:cxnSp>
          <p:nvCxnSpPr>
            <p:cNvPr id="72" name="Straight Arrow Connector 71"/>
            <p:cNvCxnSpPr>
              <a:stCxn id="52" idx="3"/>
              <a:endCxn id="63" idx="1"/>
            </p:cNvCxnSpPr>
            <p:nvPr/>
          </p:nvCxnSpPr>
          <p:spPr>
            <a:xfrm flipV="1">
              <a:off x="4445202" y="1691992"/>
              <a:ext cx="1531309" cy="5254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2" idx="3"/>
              <a:endCxn id="64" idx="1"/>
            </p:cNvCxnSpPr>
            <p:nvPr/>
          </p:nvCxnSpPr>
          <p:spPr>
            <a:xfrm>
              <a:off x="4445202" y="2217467"/>
              <a:ext cx="1531309" cy="111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3416029" y="3565520"/>
            <a:ext cx="1531309" cy="1872255"/>
            <a:chOff x="4445202" y="3301777"/>
            <a:chExt cx="1531309" cy="1872255"/>
          </a:xfrm>
        </p:grpSpPr>
        <p:cxnSp>
          <p:nvCxnSpPr>
            <p:cNvPr id="75" name="Straight Arrow Connector 74"/>
            <p:cNvCxnSpPr>
              <a:stCxn id="58" idx="3"/>
              <a:endCxn id="68" idx="1"/>
            </p:cNvCxnSpPr>
            <p:nvPr/>
          </p:nvCxnSpPr>
          <p:spPr>
            <a:xfrm flipV="1">
              <a:off x="4445202" y="3301777"/>
              <a:ext cx="1531309" cy="1413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58" idx="3"/>
              <a:endCxn id="66" idx="1"/>
            </p:cNvCxnSpPr>
            <p:nvPr/>
          </p:nvCxnSpPr>
          <p:spPr>
            <a:xfrm>
              <a:off x="4445202" y="4714809"/>
              <a:ext cx="1531309" cy="45922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58" idx="3"/>
              <a:endCxn id="67" idx="1"/>
            </p:cNvCxnSpPr>
            <p:nvPr/>
          </p:nvCxnSpPr>
          <p:spPr>
            <a:xfrm flipV="1">
              <a:off x="4445202" y="4637436"/>
              <a:ext cx="1531309" cy="7737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3416029" y="2492330"/>
            <a:ext cx="1531309" cy="2945445"/>
            <a:chOff x="4445202" y="2228587"/>
            <a:chExt cx="1531309" cy="2945445"/>
          </a:xfrm>
        </p:grpSpPr>
        <p:cxnSp>
          <p:nvCxnSpPr>
            <p:cNvPr id="79" name="Straight Arrow Connector 78"/>
            <p:cNvCxnSpPr>
              <a:stCxn id="55" idx="3"/>
              <a:endCxn id="64" idx="1"/>
            </p:cNvCxnSpPr>
            <p:nvPr/>
          </p:nvCxnSpPr>
          <p:spPr>
            <a:xfrm flipV="1">
              <a:off x="4445202" y="2228587"/>
              <a:ext cx="1531309" cy="9158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55" idx="3"/>
              <a:endCxn id="68" idx="1"/>
            </p:cNvCxnSpPr>
            <p:nvPr/>
          </p:nvCxnSpPr>
          <p:spPr>
            <a:xfrm>
              <a:off x="4445202" y="3144438"/>
              <a:ext cx="1531309" cy="1573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55" idx="3"/>
              <a:endCxn id="66" idx="1"/>
            </p:cNvCxnSpPr>
            <p:nvPr/>
          </p:nvCxnSpPr>
          <p:spPr>
            <a:xfrm>
              <a:off x="4445202" y="3144438"/>
              <a:ext cx="1531309" cy="202959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5" idx="3"/>
              <a:endCxn id="65" idx="1"/>
            </p:cNvCxnSpPr>
            <p:nvPr/>
          </p:nvCxnSpPr>
          <p:spPr>
            <a:xfrm flipV="1">
              <a:off x="4445202" y="2765182"/>
              <a:ext cx="1531309" cy="3792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82"/>
          <p:cNvSpPr/>
          <p:nvPr/>
        </p:nvSpPr>
        <p:spPr>
          <a:xfrm>
            <a:off x="5498306" y="2736204"/>
            <a:ext cx="3535656" cy="1154162"/>
          </a:xfrm>
          <a:prstGeom prst="rect">
            <a:avLst/>
          </a:prstGeom>
          <a:solidFill>
            <a:srgbClr val="CECCFD">
              <a:alpha val="66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300" b="1" dirty="0">
                <a:latin typeface="Gill Sans Light"/>
                <a:cs typeface="Gill Sans Light"/>
              </a:rPr>
              <a:t>Issues:</a:t>
            </a:r>
          </a:p>
          <a:p>
            <a:pPr algn="ctr"/>
            <a:r>
              <a:rPr lang="en-US" sz="2300" dirty="0">
                <a:latin typeface="Gill Sans Light"/>
                <a:cs typeface="Gill Sans Light"/>
              </a:rPr>
              <a:t>1. updates can be </a:t>
            </a:r>
            <a:r>
              <a:rPr lang="en-US" sz="2300" dirty="0" smtClean="0">
                <a:latin typeface="Gill Sans Light"/>
                <a:cs typeface="Gill Sans Light"/>
              </a:rPr>
              <a:t>old </a:t>
            </a:r>
          </a:p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2</a:t>
            </a:r>
            <a:r>
              <a:rPr lang="en-US" sz="2300" dirty="0">
                <a:latin typeface="Gill Sans Light"/>
                <a:cs typeface="Gill Sans Light"/>
              </a:rPr>
              <a:t>. </a:t>
            </a:r>
            <a:r>
              <a:rPr lang="en-US" sz="2300" dirty="0" smtClean="0">
                <a:latin typeface="Gill Sans Light"/>
                <a:cs typeface="Gill Sans Light"/>
              </a:rPr>
              <a:t>results can overwritten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205405" y="5839304"/>
            <a:ext cx="7133340" cy="781569"/>
          </a:xfrm>
          <a:prstGeom prst="roundRect">
            <a:avLst>
              <a:gd name="adj" fmla="val 9379"/>
            </a:avLst>
          </a:prstGeom>
          <a:solidFill>
            <a:srgbClr val="0E1730">
              <a:alpha val="9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Gill Sans Light"/>
                <a:cs typeface="Gill Sans Light"/>
              </a:rPr>
              <a:t>Incompatible with classic SGD analysis</a:t>
            </a:r>
          </a:p>
        </p:txBody>
      </p:sp>
    </p:spTree>
    <p:extLst>
      <p:ext uri="{BB962C8B-B14F-4D97-AF65-F5344CB8AC3E}">
        <p14:creationId xmlns:p14="http://schemas.microsoft.com/office/powerpoint/2010/main" val="1263631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3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nalyze parallel </a:t>
            </a:r>
            <a:r>
              <a:rPr lang="en-US" sz="4800" dirty="0">
                <a:solidFill>
                  <a:srgbClr val="000000"/>
                </a:solidFill>
                <a:latin typeface="Gill Sans Light"/>
                <a:cs typeface="Gill Sans Light"/>
              </a:rPr>
              <a:t>a</a:t>
            </a:r>
            <a:r>
              <a:rPr lang="en-US" sz="4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lgorithms?</a:t>
            </a:r>
            <a:endParaRPr lang="en-US" sz="4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20940"/>
            <a:ext cx="9375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Main measure of performance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3" y="1665027"/>
            <a:ext cx="7130408" cy="8394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5415" y="5662841"/>
            <a:ext cx="844372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-	Convergence is </a:t>
            </a:r>
            <a:r>
              <a:rPr lang="en-US" sz="2400" b="1" dirty="0" smtClean="0">
                <a:latin typeface="Gill Sans Light"/>
                <a:cs typeface="Gill Sans Light"/>
              </a:rPr>
              <a:t>invariant of allocation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latin typeface="Gill Sans Light"/>
                <a:cs typeface="Gill Sans Light"/>
              </a:rPr>
              <a:t>Both algorithms reach to </a:t>
            </a:r>
            <a:r>
              <a:rPr lang="en-US" sz="2400" b="1" dirty="0" smtClean="0">
                <a:latin typeface="Gill Sans Light"/>
                <a:cs typeface="Gill Sans Light"/>
              </a:rPr>
              <a:t>same accuracy</a:t>
            </a:r>
            <a:r>
              <a:rPr lang="en-US" sz="2400" dirty="0" smtClean="0">
                <a:latin typeface="Gill Sans Light"/>
                <a:cs typeface="Gill Sans Light"/>
              </a:rPr>
              <a:t> after T iterations</a:t>
            </a:r>
          </a:p>
          <a:p>
            <a:pPr marL="342900" indent="-342900" algn="ctr">
              <a:buFontTx/>
              <a:buChar char="-"/>
            </a:pPr>
            <a:r>
              <a:rPr lang="en-US" sz="2400" dirty="0" smtClean="0">
                <a:latin typeface="Gill Sans Light"/>
                <a:cs typeface="Gill Sans Light"/>
              </a:rPr>
              <a:t>Speedup is independent of </a:t>
            </a:r>
            <a:r>
              <a:rPr lang="en-US" sz="2400" dirty="0" err="1" smtClean="0">
                <a:latin typeface="Gill Sans Light"/>
                <a:cs typeface="Gill Sans Light"/>
              </a:rPr>
              <a:t>covergence</a:t>
            </a:r>
            <a:r>
              <a:rPr lang="en-US" sz="2400" dirty="0" smtClean="0">
                <a:latin typeface="Gill Sans Light"/>
                <a:cs typeface="Gill Sans Light"/>
              </a:rPr>
              <a:t> rate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604376"/>
            <a:ext cx="9144000" cy="44480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Example: Gradient Descent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2400" y="3428520"/>
            <a:ext cx="1217595" cy="444802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Serial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" y="4558472"/>
            <a:ext cx="1217595" cy="444802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Gill Sans Light"/>
                <a:cs typeface="Gill Sans Light"/>
              </a:rPr>
              <a:t>Parallel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84" y="3125038"/>
            <a:ext cx="4760426" cy="100059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33" y="4461600"/>
            <a:ext cx="7606324" cy="85464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167725"/>
            <a:ext cx="9144000" cy="84176"/>
          </a:xfrm>
          <a:prstGeom prst="rect">
            <a:avLst/>
          </a:prstGeom>
          <a:solidFill>
            <a:srgbClr val="0E1730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Light"/>
              <a:cs typeface="Gill Sans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578665"/>
            <a:ext cx="9167209" cy="84176"/>
          </a:xfrm>
          <a:prstGeom prst="rect">
            <a:avLst/>
          </a:prstGeom>
          <a:solidFill>
            <a:srgbClr val="CA265B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51971" y="5662841"/>
            <a:ext cx="9233451" cy="1236872"/>
          </a:xfrm>
          <a:prstGeom prst="rect">
            <a:avLst/>
          </a:prstGeom>
          <a:solidFill>
            <a:srgbClr val="137CF8">
              <a:alpha val="9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Not true for Parallel SGD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2083" y="3049177"/>
            <a:ext cx="9156083" cy="2613663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Gill Sans Light"/>
                <a:cs typeface="Gill Sans Light"/>
              </a:rPr>
              <a:t>Embarrassingly Parallel O(#cores) speedup</a:t>
            </a:r>
          </a:p>
        </p:txBody>
      </p:sp>
    </p:spTree>
    <p:extLst>
      <p:ext uri="{BB962C8B-B14F-4D97-AF65-F5344CB8AC3E}">
        <p14:creationId xmlns:p14="http://schemas.microsoft.com/office/powerpoint/2010/main" val="20214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Analyze </a:t>
            </a:r>
            <a:r>
              <a:rPr lang="en-US" sz="55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Hogwild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73959"/>
            <a:ext cx="9375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Light"/>
                <a:cs typeface="Gill Sans Light"/>
              </a:rPr>
              <a:t>Measure of performance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3347551"/>
            <a:ext cx="9144000" cy="84087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Gill Sans Light"/>
                <a:cs typeface="Gill Sans Light"/>
              </a:rPr>
              <a:t>Goal of a </a:t>
            </a:r>
            <a:r>
              <a:rPr lang="en-US" sz="3600" dirty="0" err="1" smtClean="0">
                <a:latin typeface="Gill Sans Light"/>
                <a:cs typeface="Gill Sans Light"/>
              </a:rPr>
              <a:t>Hogwild</a:t>
            </a:r>
            <a:r>
              <a:rPr lang="en-US" sz="3600" dirty="0" smtClean="0">
                <a:latin typeface="Gill Sans Light"/>
                <a:cs typeface="Gill Sans Light"/>
              </a:rPr>
              <a:t>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415" y="5807968"/>
            <a:ext cx="84437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Gill Sans Light"/>
                <a:cs typeface="Gill Sans Light"/>
              </a:rPr>
              <a:t>Assumption:</a:t>
            </a:r>
            <a:r>
              <a:rPr lang="en-US" sz="2000" dirty="0" smtClean="0"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random sampling of gradients yields a nearly optimal load balance </a:t>
            </a:r>
          </a:p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(if number of cores not too many)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80" y="4298723"/>
            <a:ext cx="89959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Gill Sans Light"/>
                <a:cs typeface="Gill Sans Light"/>
              </a:rPr>
              <a:t>Prove that </a:t>
            </a:r>
            <a:r>
              <a:rPr lang="en-US" sz="2800" b="1" dirty="0">
                <a:latin typeface="Gill Sans Light"/>
                <a:cs typeface="Gill Sans Light"/>
              </a:rPr>
              <a:t>Parallel SGD</a:t>
            </a:r>
            <a:r>
              <a:rPr lang="en-US" sz="2800" dirty="0">
                <a:latin typeface="Gill Sans Light"/>
                <a:cs typeface="Gill Sans Light"/>
              </a:rPr>
              <a:t> and </a:t>
            </a:r>
            <a:r>
              <a:rPr lang="en-US" sz="2800" b="1" dirty="0">
                <a:latin typeface="Gill Sans Light"/>
                <a:cs typeface="Gill Sans Light"/>
              </a:rPr>
              <a:t>Serial SGD</a:t>
            </a:r>
            <a:r>
              <a:rPr lang="en-US" sz="2800" dirty="0">
                <a:latin typeface="Gill Sans Light"/>
                <a:cs typeface="Gill Sans Light"/>
              </a:rPr>
              <a:t> </a:t>
            </a:r>
            <a:r>
              <a:rPr lang="en-US" sz="2800" dirty="0" smtClean="0">
                <a:latin typeface="Gill Sans Light"/>
                <a:cs typeface="Gill Sans Light"/>
              </a:rPr>
              <a:t>have similar convergence rates for given number of samples </a:t>
            </a:r>
            <a:endParaRPr lang="en-US" sz="2800" dirty="0">
              <a:latin typeface="Gill Sans Light"/>
              <a:cs typeface="Gill Sans Ligh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7811"/>
            <a:ext cx="9144000" cy="8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5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0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990" y="1705297"/>
            <a:ext cx="8917049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latin typeface="Gill Sans Light"/>
                <a:cs typeface="Gill Sans Light"/>
              </a:rPr>
              <a:t>-	[</a:t>
            </a:r>
            <a:r>
              <a:rPr lang="en-US" sz="2300" dirty="0" err="1" smtClean="0">
                <a:latin typeface="Gill Sans Light"/>
                <a:cs typeface="Gill Sans Light"/>
              </a:rPr>
              <a:t>Niu</a:t>
            </a:r>
            <a:r>
              <a:rPr lang="en-US" sz="2300" dirty="0">
                <a:latin typeface="Gill Sans Light"/>
                <a:cs typeface="Gill Sans Light"/>
              </a:rPr>
              <a:t>, </a:t>
            </a:r>
            <a:r>
              <a:rPr lang="en-US" sz="2300" dirty="0" err="1">
                <a:latin typeface="Gill Sans Light"/>
                <a:cs typeface="Gill Sans Light"/>
              </a:rPr>
              <a:t>Recht</a:t>
            </a:r>
            <a:r>
              <a:rPr lang="en-US" sz="2300" dirty="0">
                <a:latin typeface="Gill Sans Light"/>
                <a:cs typeface="Gill Sans Light"/>
              </a:rPr>
              <a:t>, Re, and Wright, </a:t>
            </a:r>
            <a:r>
              <a:rPr lang="en-US" sz="2300" dirty="0" smtClean="0">
                <a:latin typeface="Gill Sans Light"/>
                <a:cs typeface="Gill Sans Light"/>
              </a:rPr>
              <a:t>2011] the first analysis </a:t>
            </a:r>
            <a:r>
              <a:rPr lang="en-US" sz="2300" dirty="0">
                <a:latin typeface="Gill Sans Light"/>
                <a:cs typeface="Gill Sans Light"/>
              </a:rPr>
              <a:t>of </a:t>
            </a:r>
            <a:r>
              <a:rPr lang="en-US" sz="2300" dirty="0" err="1">
                <a:latin typeface="Gill Sans Light"/>
                <a:cs typeface="Gill Sans Light"/>
              </a:rPr>
              <a:t>Hogwild</a:t>
            </a:r>
            <a:r>
              <a:rPr lang="en-US" sz="2300" dirty="0" smtClean="0">
                <a:latin typeface="Gill Sans Light"/>
                <a:cs typeface="Gill Sans Light"/>
              </a:rPr>
              <a:t>! 	</a:t>
            </a:r>
            <a:r>
              <a:rPr lang="en-US" sz="2300" i="1" dirty="0" smtClean="0">
                <a:latin typeface="Gill Sans Light"/>
                <a:cs typeface="Gill Sans Light"/>
              </a:rPr>
              <a:t>Issues</a:t>
            </a:r>
            <a:r>
              <a:rPr lang="en-US" sz="2300" i="1" dirty="0">
                <a:latin typeface="Gill Sans Light"/>
                <a:cs typeface="Gill Sans Light"/>
              </a:rPr>
              <a:t>: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	</a:t>
            </a:r>
          </a:p>
          <a:p>
            <a:r>
              <a:rPr lang="en-US" sz="2300" b="1" i="1" dirty="0" smtClean="0">
                <a:latin typeface="Gill Sans Light"/>
                <a:cs typeface="Gill Sans Light"/>
              </a:rPr>
              <a:t>		- many impractical assumptions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	</a:t>
            </a:r>
            <a:r>
              <a:rPr lang="en-US" sz="2300" b="1" i="1" dirty="0" smtClean="0">
                <a:latin typeface="Gill Sans Light"/>
                <a:cs typeface="Gill Sans Light"/>
              </a:rPr>
              <a:t>- simplified </a:t>
            </a:r>
            <a:r>
              <a:rPr lang="en-US" sz="2300" b="1" i="1" dirty="0">
                <a:latin typeface="Gill Sans Light"/>
                <a:cs typeface="Gill Sans Light"/>
              </a:rPr>
              <a:t>read/write </a:t>
            </a:r>
            <a:r>
              <a:rPr lang="en-US" sz="2300" b="1" i="1" dirty="0" smtClean="0">
                <a:latin typeface="Gill Sans Light"/>
                <a:cs typeface="Gill Sans Light"/>
              </a:rPr>
              <a:t>model</a:t>
            </a:r>
            <a:endParaRPr lang="en-US" sz="2300" b="1" i="1" dirty="0">
              <a:latin typeface="Gill Sans Light"/>
              <a:cs typeface="Gill Sans Light"/>
            </a:endParaRPr>
          </a:p>
          <a:p>
            <a:r>
              <a:rPr lang="en-US" sz="2300" b="1" i="1" dirty="0" smtClean="0">
                <a:latin typeface="Gill Sans Light"/>
                <a:cs typeface="Gill Sans Light"/>
              </a:rPr>
              <a:t>		  [</a:t>
            </a:r>
            <a:r>
              <a:rPr lang="en-US" sz="2300" b="1" i="1" dirty="0">
                <a:latin typeface="Gill Sans Light"/>
                <a:cs typeface="Gill Sans Light"/>
              </a:rPr>
              <a:t>consistent reads, single coordinate updates, </a:t>
            </a:r>
            <a:r>
              <a:rPr lang="en-US" sz="2300" b="1" i="1" dirty="0" smtClean="0">
                <a:latin typeface="Gill Sans Light"/>
                <a:cs typeface="Gill Sans Light"/>
              </a:rPr>
              <a:t>…]</a:t>
            </a:r>
            <a:endParaRPr lang="en-US" sz="2300" b="1" i="1" dirty="0">
              <a:latin typeface="Gill Sans Light"/>
              <a:cs typeface="Gill Sans Light"/>
            </a:endParaRPr>
          </a:p>
          <a:p>
            <a:r>
              <a:rPr lang="en-US" sz="2300" b="1" i="1" dirty="0" smtClean="0">
                <a:latin typeface="Gill Sans Light"/>
                <a:cs typeface="Gill Sans Light"/>
              </a:rPr>
              <a:t>		- lengthy derivations</a:t>
            </a:r>
          </a:p>
          <a:p>
            <a:endParaRPr lang="en-US" sz="2300" dirty="0" smtClean="0">
              <a:latin typeface="Gill Sans Light"/>
              <a:cs typeface="Gill Sans Light"/>
            </a:endParaRPr>
          </a:p>
          <a:p>
            <a:endParaRPr lang="en-US" sz="23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300" b="1" dirty="0" smtClean="0">
                <a:latin typeface="Gill Sans Light"/>
                <a:cs typeface="Gill Sans Light"/>
              </a:rPr>
              <a:t>Many </a:t>
            </a:r>
            <a:r>
              <a:rPr lang="en-US" sz="2300" b="1" dirty="0" err="1" smtClean="0">
                <a:latin typeface="Gill Sans Light"/>
                <a:cs typeface="Gill Sans Light"/>
              </a:rPr>
              <a:t>Async</a:t>
            </a:r>
            <a:r>
              <a:rPr lang="en-US" sz="2300" b="1" dirty="0" smtClean="0">
                <a:latin typeface="Gill Sans Light"/>
                <a:cs typeface="Gill Sans Light"/>
              </a:rPr>
              <a:t>. </a:t>
            </a:r>
            <a:r>
              <a:rPr lang="en-US" sz="2300" b="1" dirty="0">
                <a:latin typeface="Gill Sans Light"/>
                <a:cs typeface="Gill Sans Light"/>
              </a:rPr>
              <a:t>algorithms </a:t>
            </a:r>
            <a:r>
              <a:rPr lang="en-US" sz="2300" b="1" dirty="0" smtClean="0">
                <a:latin typeface="Gill Sans Light"/>
                <a:cs typeface="Gill Sans Light"/>
              </a:rPr>
              <a:t>follow using </a:t>
            </a:r>
            <a:r>
              <a:rPr lang="en-US" sz="2300" b="1" dirty="0">
                <a:latin typeface="Gill Sans Light"/>
                <a:cs typeface="Gill Sans Light"/>
              </a:rPr>
              <a:t>similar assumptions, and/or analysis</a:t>
            </a:r>
            <a:r>
              <a:rPr lang="en-US" sz="2300" b="1" dirty="0" smtClean="0">
                <a:latin typeface="Gill Sans Light"/>
                <a:cs typeface="Gill Sans Light"/>
              </a:rPr>
              <a:t>:</a:t>
            </a:r>
          </a:p>
          <a:p>
            <a:pPr algn="ctr"/>
            <a:r>
              <a:rPr lang="fr-FR" sz="2400" dirty="0" smtClean="0">
                <a:latin typeface="Gill Sans Light"/>
                <a:cs typeface="Gill Sans Light"/>
              </a:rPr>
              <a:t> [</a:t>
            </a:r>
            <a:r>
              <a:rPr lang="fr-FR" sz="2400" dirty="0" err="1">
                <a:latin typeface="Gill Sans Light"/>
                <a:cs typeface="Gill Sans Light"/>
              </a:rPr>
              <a:t>Duchi</a:t>
            </a:r>
            <a:r>
              <a:rPr lang="fr-FR" sz="2400" dirty="0">
                <a:latin typeface="Gill Sans Light"/>
                <a:cs typeface="Gill Sans Light"/>
              </a:rPr>
              <a:t> et al, 2011], [Liu et al, 2014, 2015], [</a:t>
            </a:r>
            <a:r>
              <a:rPr lang="fr-FR" sz="2400" dirty="0" err="1">
                <a:latin typeface="Gill Sans Light"/>
                <a:cs typeface="Gill Sans Light"/>
              </a:rPr>
              <a:t>Avron</a:t>
            </a:r>
            <a:r>
              <a:rPr lang="fr-FR" sz="2400" dirty="0">
                <a:latin typeface="Gill Sans Light"/>
                <a:cs typeface="Gill Sans Light"/>
              </a:rPr>
              <a:t> et al. 2014], </a:t>
            </a:r>
            <a:endParaRPr lang="fr-FR" sz="2400" dirty="0" smtClean="0">
              <a:latin typeface="Gill Sans Light"/>
              <a:cs typeface="Gill Sans Light"/>
            </a:endParaRPr>
          </a:p>
          <a:p>
            <a:pPr algn="ctr"/>
            <a:r>
              <a:rPr lang="fr-FR" sz="2400" dirty="0" smtClean="0">
                <a:latin typeface="Gill Sans Light"/>
                <a:cs typeface="Gill Sans Light"/>
              </a:rPr>
              <a:t>[</a:t>
            </a:r>
            <a:r>
              <a:rPr lang="fr-FR" sz="2400" dirty="0">
                <a:latin typeface="Gill Sans Light"/>
                <a:cs typeface="Gill Sans Light"/>
              </a:rPr>
              <a:t>De Sa et al, 2015]</a:t>
            </a:r>
            <a:r>
              <a:rPr lang="fr-FR" sz="2400" dirty="0" smtClean="0">
                <a:latin typeface="Gill Sans Light"/>
                <a:cs typeface="Gill Sans Light"/>
              </a:rPr>
              <a:t>, [</a:t>
            </a:r>
            <a:r>
              <a:rPr lang="fr-FR" sz="2400" dirty="0" err="1">
                <a:latin typeface="Gill Sans Light"/>
                <a:cs typeface="Gill Sans Light"/>
              </a:rPr>
              <a:t>Lian</a:t>
            </a:r>
            <a:r>
              <a:rPr lang="fr-FR" sz="2400" dirty="0">
                <a:latin typeface="Gill Sans Light"/>
                <a:cs typeface="Gill Sans Light"/>
              </a:rPr>
              <a:t> et al., 2015], [Peng et al., 2015]</a:t>
            </a:r>
            <a:endParaRPr lang="en-US" sz="2400" dirty="0">
              <a:latin typeface="Gill Sans Light"/>
              <a:cs typeface="Gill Sans Light"/>
            </a:endParaRPr>
          </a:p>
        </p:txBody>
      </p:sp>
      <p:sp>
        <p:nvSpPr>
          <p:cNvPr id="5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smtClean="0">
                <a:solidFill>
                  <a:srgbClr val="000000"/>
                </a:solidFill>
                <a:latin typeface="Gill Sans Light"/>
                <a:cs typeface="Gill Sans Light"/>
              </a:rPr>
              <a:t>How to Analyze Hogwild?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219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Analyze?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0990" y="1705297"/>
            <a:ext cx="8917049" cy="3939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latin typeface="Gill Sans Light"/>
                <a:cs typeface="Gill Sans Light"/>
              </a:rPr>
              <a:t>-	[</a:t>
            </a:r>
            <a:r>
              <a:rPr lang="en-US" sz="2300" dirty="0" err="1" smtClean="0">
                <a:latin typeface="Gill Sans Light"/>
                <a:cs typeface="Gill Sans Light"/>
              </a:rPr>
              <a:t>Niu</a:t>
            </a:r>
            <a:r>
              <a:rPr lang="en-US" sz="2300" dirty="0">
                <a:latin typeface="Gill Sans Light"/>
                <a:cs typeface="Gill Sans Light"/>
              </a:rPr>
              <a:t>, </a:t>
            </a:r>
            <a:r>
              <a:rPr lang="en-US" sz="2300" dirty="0" err="1">
                <a:latin typeface="Gill Sans Light"/>
                <a:cs typeface="Gill Sans Light"/>
              </a:rPr>
              <a:t>Recht</a:t>
            </a:r>
            <a:r>
              <a:rPr lang="en-US" sz="2300" dirty="0">
                <a:latin typeface="Gill Sans Light"/>
                <a:cs typeface="Gill Sans Light"/>
              </a:rPr>
              <a:t>, Re, and Wright, </a:t>
            </a:r>
            <a:r>
              <a:rPr lang="en-US" sz="2300" dirty="0" smtClean="0">
                <a:latin typeface="Gill Sans Light"/>
                <a:cs typeface="Gill Sans Light"/>
              </a:rPr>
              <a:t>2011] give </a:t>
            </a:r>
            <a:r>
              <a:rPr lang="en-US" sz="2300" dirty="0">
                <a:latin typeface="Gill Sans Light"/>
                <a:cs typeface="Gill Sans Light"/>
              </a:rPr>
              <a:t>the </a:t>
            </a:r>
            <a:r>
              <a:rPr lang="en-US" sz="2300" dirty="0" smtClean="0">
                <a:latin typeface="Gill Sans Light"/>
                <a:cs typeface="Gill Sans Light"/>
              </a:rPr>
              <a:t>first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convergence </a:t>
            </a:r>
            <a:r>
              <a:rPr lang="en-US" sz="2300" dirty="0">
                <a:latin typeface="Gill Sans Light"/>
                <a:cs typeface="Gill Sans Light"/>
              </a:rPr>
              <a:t>analysis of </a:t>
            </a:r>
            <a:r>
              <a:rPr lang="en-US" sz="2300" dirty="0" err="1">
                <a:latin typeface="Gill Sans Light"/>
                <a:cs typeface="Gill Sans Light"/>
              </a:rPr>
              <a:t>Hogwild</a:t>
            </a:r>
            <a:r>
              <a:rPr lang="en-US" sz="2300" dirty="0" smtClean="0">
                <a:latin typeface="Gill Sans Light"/>
                <a:cs typeface="Gill Sans Light"/>
              </a:rPr>
              <a:t>! 	</a:t>
            </a:r>
            <a:r>
              <a:rPr lang="en-US" sz="2300" b="1" dirty="0" smtClean="0">
                <a:latin typeface="Gill Sans Light"/>
                <a:cs typeface="Gill Sans Light"/>
              </a:rPr>
              <a:t>Issues</a:t>
            </a:r>
            <a:r>
              <a:rPr lang="en-US" sz="2300" b="1" dirty="0">
                <a:latin typeface="Gill Sans Light"/>
                <a:cs typeface="Gill Sans Light"/>
              </a:rPr>
              <a:t>: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	- (</a:t>
            </a:r>
            <a:r>
              <a:rPr lang="en-US" sz="2300" dirty="0">
                <a:latin typeface="Gill Sans Light"/>
                <a:cs typeface="Gill Sans Light"/>
              </a:rPr>
              <a:t>over) simplified read/write model.</a:t>
            </a:r>
            <a:r>
              <a:rPr lang="en-US" sz="2300" dirty="0" smtClean="0">
                <a:latin typeface="Gill Sans Light"/>
                <a:cs typeface="Gill Sans Light"/>
              </a:rPr>
              <a:t> 		  [</a:t>
            </a:r>
            <a:r>
              <a:rPr lang="en-US" sz="2300" dirty="0">
                <a:latin typeface="Gill Sans Light"/>
                <a:cs typeface="Gill Sans Light"/>
              </a:rPr>
              <a:t>consistent reads, single coordinate updates, </a:t>
            </a:r>
            <a:r>
              <a:rPr lang="en-US" sz="2300" dirty="0" err="1">
                <a:latin typeface="Gill Sans Light"/>
                <a:cs typeface="Gill Sans Light"/>
              </a:rPr>
              <a:t>etc</a:t>
            </a:r>
            <a:r>
              <a:rPr lang="en-US" sz="2300" dirty="0">
                <a:latin typeface="Gill Sans Light"/>
                <a:cs typeface="Gill Sans Light"/>
              </a:rPr>
              <a:t>]</a:t>
            </a:r>
          </a:p>
          <a:p>
            <a:r>
              <a:rPr lang="en-US" sz="2300" dirty="0" smtClean="0">
                <a:latin typeface="Gill Sans Light"/>
                <a:cs typeface="Gill Sans Light"/>
              </a:rPr>
              <a:t>		- lengthy derivations</a:t>
            </a:r>
          </a:p>
          <a:p>
            <a:endParaRPr lang="en-US" sz="2300" dirty="0">
              <a:latin typeface="Gill Sans Light"/>
              <a:cs typeface="Gill Sans Light"/>
            </a:endParaRPr>
          </a:p>
          <a:p>
            <a:pPr marL="342900" indent="-342900">
              <a:buFontTx/>
              <a:buChar char="-"/>
            </a:pPr>
            <a:r>
              <a:rPr lang="en-US" sz="2300" dirty="0" smtClean="0">
                <a:latin typeface="Gill Sans Light"/>
                <a:cs typeface="Gill Sans Light"/>
              </a:rPr>
              <a:t>Several </a:t>
            </a:r>
            <a:r>
              <a:rPr lang="en-US" sz="2300" dirty="0" err="1">
                <a:latin typeface="Gill Sans Light"/>
                <a:cs typeface="Gill Sans Light"/>
              </a:rPr>
              <a:t>Async+lock-free</a:t>
            </a:r>
            <a:r>
              <a:rPr lang="en-US" sz="2300" dirty="0">
                <a:latin typeface="Gill Sans Light"/>
                <a:cs typeface="Gill Sans Light"/>
              </a:rPr>
              <a:t> algorithms follow </a:t>
            </a:r>
            <a:endParaRPr lang="en-US" sz="2300" dirty="0" smtClean="0">
              <a:latin typeface="Gill Sans Light"/>
              <a:cs typeface="Gill Sans Light"/>
            </a:endParaRPr>
          </a:p>
          <a:p>
            <a:r>
              <a:rPr lang="en-US" sz="2300" dirty="0" smtClean="0">
                <a:latin typeface="Gill Sans Light"/>
                <a:cs typeface="Gill Sans Light"/>
              </a:rPr>
              <a:t>    using </a:t>
            </a:r>
            <a:r>
              <a:rPr lang="en-US" sz="2300" dirty="0">
                <a:latin typeface="Gill Sans Light"/>
                <a:cs typeface="Gill Sans Light"/>
              </a:rPr>
              <a:t>similar assumptions, and/or analysis</a:t>
            </a:r>
            <a:r>
              <a:rPr lang="en-US" sz="2300" dirty="0" smtClean="0">
                <a:latin typeface="Gill Sans Light"/>
                <a:cs typeface="Gill Sans Light"/>
              </a:rPr>
              <a:t>:</a:t>
            </a:r>
            <a:endParaRPr lang="en-US" sz="2300" dirty="0">
              <a:latin typeface="Gill Sans Light"/>
              <a:cs typeface="Gill Sans Light"/>
            </a:endParaRPr>
          </a:p>
          <a:p>
            <a:r>
              <a:rPr lang="fr-FR" sz="2300" dirty="0" smtClean="0">
                <a:latin typeface="Gill Sans Light"/>
                <a:cs typeface="Gill Sans Light"/>
              </a:rPr>
              <a:t>	- </a:t>
            </a:r>
            <a:r>
              <a:rPr lang="fr-FR" sz="2000" dirty="0" smtClean="0">
                <a:latin typeface="Gill Sans Light"/>
                <a:cs typeface="Gill Sans Light"/>
              </a:rPr>
              <a:t>[</a:t>
            </a:r>
            <a:r>
              <a:rPr lang="fr-FR" sz="2000" dirty="0" err="1">
                <a:latin typeface="Gill Sans Light"/>
                <a:cs typeface="Gill Sans Light"/>
              </a:rPr>
              <a:t>Duchi</a:t>
            </a:r>
            <a:r>
              <a:rPr lang="fr-FR" sz="2000" dirty="0">
                <a:latin typeface="Gill Sans Light"/>
                <a:cs typeface="Gill Sans Light"/>
              </a:rPr>
              <a:t> et al, 2011], [Liu et al, 2014, 2015], [</a:t>
            </a:r>
            <a:r>
              <a:rPr lang="fr-FR" sz="2000" dirty="0" err="1">
                <a:latin typeface="Gill Sans Light"/>
                <a:cs typeface="Gill Sans Light"/>
              </a:rPr>
              <a:t>Avron</a:t>
            </a:r>
            <a:r>
              <a:rPr lang="fr-FR" sz="2000" dirty="0">
                <a:latin typeface="Gill Sans Light"/>
                <a:cs typeface="Gill Sans Light"/>
              </a:rPr>
              <a:t> et al. 2014], [De Sa et al, 2015], </a:t>
            </a:r>
            <a:r>
              <a:rPr lang="fr-FR" sz="2000" dirty="0" smtClean="0">
                <a:latin typeface="Gill Sans Light"/>
                <a:cs typeface="Gill Sans Light"/>
              </a:rPr>
              <a:t>	  [</a:t>
            </a:r>
            <a:r>
              <a:rPr lang="fr-FR" sz="2000" dirty="0" err="1">
                <a:latin typeface="Gill Sans Light"/>
                <a:cs typeface="Gill Sans Light"/>
              </a:rPr>
              <a:t>Lian</a:t>
            </a:r>
            <a:r>
              <a:rPr lang="fr-FR" sz="2000" dirty="0">
                <a:latin typeface="Gill Sans Light"/>
                <a:cs typeface="Gill Sans Light"/>
              </a:rPr>
              <a:t> et al., 2015], [Peng et al., 2015]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112975"/>
            <a:ext cx="9181480" cy="5286153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Gill Sans Light"/>
                <a:cs typeface="Gill Sans Light"/>
              </a:rPr>
              <a:t>General </a:t>
            </a:r>
            <a:r>
              <a:rPr lang="en-US" sz="4400" dirty="0" smtClean="0">
                <a:latin typeface="Gill Sans Light"/>
                <a:cs typeface="Gill Sans Light"/>
              </a:rPr>
              <a:t>Framework </a:t>
            </a:r>
            <a:r>
              <a:rPr lang="en-US" sz="4400" dirty="0">
                <a:latin typeface="Gill Sans Light"/>
                <a:cs typeface="Gill Sans Light"/>
              </a:rPr>
              <a:t>f</a:t>
            </a:r>
            <a:r>
              <a:rPr lang="en-US" sz="4400" dirty="0" smtClean="0">
                <a:latin typeface="Gill Sans Light"/>
                <a:cs typeface="Gill Sans Light"/>
              </a:rPr>
              <a:t>or </a:t>
            </a:r>
          </a:p>
          <a:p>
            <a:pPr algn="ctr"/>
            <a:r>
              <a:rPr lang="en-US" sz="4400" dirty="0" smtClean="0">
                <a:latin typeface="Gill Sans Light"/>
                <a:cs typeface="Gill Sans Light"/>
              </a:rPr>
              <a:t>Asynchronous Lock-free Algorithms</a:t>
            </a:r>
            <a:r>
              <a:rPr lang="en-US" sz="4400" dirty="0">
                <a:latin typeface="Gill Sans Light"/>
                <a:cs typeface="Gill Sans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910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Analyzing Asynchronous Schemes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605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89156"/>
            <a:ext cx="9144000" cy="1470025"/>
          </a:xfrm>
        </p:spPr>
        <p:txBody>
          <a:bodyPr>
            <a:noAutofit/>
          </a:bodyPr>
          <a:lstStyle/>
          <a:p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 Noisy Lens </a:t>
            </a:r>
            <a:b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</a:br>
            <a:r>
              <a:rPr lang="en-US" sz="4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for Asynchronous Algorithms</a:t>
            </a:r>
            <a:endParaRPr lang="en-US" sz="4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8740" y="1773949"/>
            <a:ext cx="9181480" cy="937760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Gill Sans Light"/>
                <a:cs typeface="Gill Sans Light"/>
              </a:rPr>
              <a:t>Main Idea</a:t>
            </a:r>
            <a:endParaRPr lang="en-US" sz="4000" dirty="0"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082" y="4991638"/>
            <a:ext cx="82820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Gill Sans Light"/>
                <a:cs typeface="Gill Sans Light"/>
              </a:rPr>
              <a:t>Perturbed Iterate Analysis for Asynchronous Stochastic Optimization </a:t>
            </a:r>
          </a:p>
          <a:p>
            <a:pPr algn="ctr"/>
            <a:r>
              <a:rPr lang="en-US" sz="1400" dirty="0">
                <a:latin typeface="Gill Sans Light"/>
                <a:cs typeface="Gill Sans Light"/>
              </a:rPr>
              <a:t>[Mania, Pan, </a:t>
            </a:r>
            <a:r>
              <a:rPr lang="en-US" sz="1400" b="1" dirty="0" smtClean="0">
                <a:latin typeface="Gill Sans Light"/>
                <a:cs typeface="Gill Sans Light"/>
              </a:rPr>
              <a:t>P</a:t>
            </a:r>
            <a:r>
              <a:rPr lang="en-US" sz="1400" dirty="0" smtClean="0">
                <a:latin typeface="Gill Sans Light"/>
                <a:cs typeface="Gill Sans Light"/>
              </a:rPr>
              <a:t>, </a:t>
            </a:r>
            <a:r>
              <a:rPr lang="en-US" sz="1400" dirty="0" err="1">
                <a:latin typeface="Gill Sans Light"/>
                <a:cs typeface="Gill Sans Light"/>
              </a:rPr>
              <a:t>Recht</a:t>
            </a:r>
            <a:r>
              <a:rPr lang="en-US" sz="1400" dirty="0">
                <a:latin typeface="Gill Sans Light"/>
                <a:cs typeface="Gill Sans Light"/>
              </a:rPr>
              <a:t>, </a:t>
            </a:r>
            <a:r>
              <a:rPr lang="en-US" sz="1400" dirty="0" err="1">
                <a:latin typeface="Gill Sans Light"/>
                <a:cs typeface="Gill Sans Light"/>
              </a:rPr>
              <a:t>Ramchandran</a:t>
            </a:r>
            <a:r>
              <a:rPr lang="en-US" sz="1400" dirty="0">
                <a:latin typeface="Gill Sans Light"/>
                <a:cs typeface="Gill Sans Light"/>
              </a:rPr>
              <a:t>, Jordan, 2015]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9673" r="7873" b="-1864"/>
          <a:stretch/>
        </p:blipFill>
        <p:spPr>
          <a:xfrm>
            <a:off x="3049344" y="5743091"/>
            <a:ext cx="815959" cy="9895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46"/>
          <a:stretch/>
        </p:blipFill>
        <p:spPr>
          <a:xfrm>
            <a:off x="6323104" y="5743091"/>
            <a:ext cx="773374" cy="1055126"/>
          </a:xfrm>
          <a:prstGeom prst="rect">
            <a:avLst/>
          </a:prstGeom>
        </p:spPr>
      </p:pic>
      <p:pic>
        <p:nvPicPr>
          <p:cNvPr id="18" name="Picture 17" descr="brecht-mini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57"/>
          <a:stretch/>
        </p:blipFill>
        <p:spPr>
          <a:xfrm>
            <a:off x="4133427" y="5743091"/>
            <a:ext cx="815960" cy="1002504"/>
          </a:xfrm>
          <a:prstGeom prst="rect">
            <a:avLst/>
          </a:prstGeom>
        </p:spPr>
      </p:pic>
      <p:pic>
        <p:nvPicPr>
          <p:cNvPr id="19" name="Picture 18" descr="ramchandran_sm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83" b="5708"/>
          <a:stretch/>
        </p:blipFill>
        <p:spPr>
          <a:xfrm>
            <a:off x="5217511" y="5743091"/>
            <a:ext cx="837470" cy="10359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37915" t="-1" r="10217" b="44691"/>
          <a:stretch/>
        </p:blipFill>
        <p:spPr>
          <a:xfrm>
            <a:off x="1953529" y="5743091"/>
            <a:ext cx="827691" cy="95649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-3094525" y="6106949"/>
            <a:ext cx="8282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Gill Sans Light"/>
                <a:cs typeface="Gill Sans Light"/>
              </a:rPr>
              <a:t>Joint work with</a:t>
            </a:r>
            <a:endParaRPr lang="en-US" sz="14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922" y="3391375"/>
            <a:ext cx="8928992" cy="126188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Light"/>
                <a:cs typeface="Gill Sans Light"/>
              </a:rPr>
              <a:t>Noisy viewpoint:</a:t>
            </a:r>
          </a:p>
          <a:p>
            <a:pPr algn="ctr"/>
            <a:r>
              <a:rPr lang="en-US" sz="26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Asynchronous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 INPUT ))     Serial(</a:t>
            </a:r>
            <a:r>
              <a:rPr lang="en-US" sz="2600" i="1" dirty="0" err="1" smtClean="0">
                <a:solidFill>
                  <a:schemeClr val="bg1"/>
                </a:solidFill>
                <a:latin typeface="Gill Sans Light"/>
                <a:cs typeface="Gill Sans Light"/>
              </a:rPr>
              <a:t>Algo</a:t>
            </a:r>
            <a:r>
              <a:rPr lang="en-US" sz="2600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.</a:t>
            </a:r>
            <a: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  <a:t>(INPUT + Noise)</a:t>
            </a:r>
            <a:br>
              <a:rPr lang="en-US" sz="2600" dirty="0" smtClean="0">
                <a:solidFill>
                  <a:schemeClr val="bg1"/>
                </a:solidFill>
                <a:latin typeface="Gill Sans Light"/>
                <a:cs typeface="Gill Sans Light"/>
              </a:rPr>
            </a:br>
            <a:endParaRPr lang="en-US" sz="2000" dirty="0" smtClean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36" y="3984473"/>
            <a:ext cx="368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0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26326" y="4137636"/>
            <a:ext cx="4530387" cy="439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06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000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71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000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36" y="515103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TextBox 30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050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1236" y="515103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59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050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0242" y="4869540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14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150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0242" y="4869540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84258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8049" y="4982561"/>
            <a:ext cx="8379415" cy="16800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latin typeface="Gill Sans Light"/>
                <a:cs typeface="Gill Sans Light"/>
              </a:rPr>
              <a:t>Google’s deep nets can </a:t>
            </a:r>
            <a:r>
              <a:rPr lang="en-US" sz="3400" smtClean="0">
                <a:latin typeface="Gill Sans Light"/>
                <a:cs typeface="Gill Sans Light"/>
              </a:rPr>
              <a:t>take weeks to </a:t>
            </a:r>
            <a:r>
              <a:rPr lang="en-US" sz="3400" dirty="0" smtClean="0">
                <a:latin typeface="Gill Sans Light"/>
                <a:cs typeface="Gill Sans Light"/>
              </a:rPr>
              <a:t>train</a:t>
            </a:r>
          </a:p>
          <a:p>
            <a:pPr algn="ctr"/>
            <a:r>
              <a:rPr lang="en-US" sz="2100" b="1" i="1" dirty="0" smtClean="0">
                <a:latin typeface="Gill Sans Light"/>
                <a:cs typeface="Gill Sans Light"/>
              </a:rPr>
              <a:t>[Dean et al., 2012]</a:t>
            </a:r>
          </a:p>
        </p:txBody>
      </p:sp>
    </p:spTree>
    <p:extLst>
      <p:ext uri="{BB962C8B-B14F-4D97-AF65-F5344CB8AC3E}">
        <p14:creationId xmlns:p14="http://schemas.microsoft.com/office/powerpoint/2010/main" val="27436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160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5145" y="5192753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91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Ex. 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  <p:sp>
        <p:nvSpPr>
          <p:cNvPr id="27" name="Rectangle 26"/>
          <p:cNvSpPr/>
          <p:nvPr/>
        </p:nvSpPr>
        <p:spPr>
          <a:xfrm>
            <a:off x="4241295" y="4841727"/>
            <a:ext cx="311935" cy="1029048"/>
          </a:xfrm>
          <a:prstGeom prst="rect">
            <a:avLst/>
          </a:prstGeom>
          <a:solidFill>
            <a:schemeClr val="tx1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FFFFFF"/>
                </a:solidFill>
                <a:latin typeface="Gill Sans Light"/>
                <a:cs typeface="Gill Sans Light"/>
              </a:rPr>
              <a:t>167</a:t>
            </a:r>
            <a:endParaRPr lang="en-US" sz="1700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0" name="TextBox 19"/>
          <p:cNvSpPr txBox="1"/>
          <p:nvPr/>
        </p:nvSpPr>
        <p:spPr>
          <a:xfrm rot="19269684">
            <a:off x="1272031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1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8" name="TextBox 27"/>
          <p:cNvSpPr txBox="1"/>
          <p:nvPr/>
        </p:nvSpPr>
        <p:spPr>
          <a:xfrm rot="19269684">
            <a:off x="1970566" y="4296598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2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29" name="TextBox 28"/>
          <p:cNvSpPr txBox="1"/>
          <p:nvPr/>
        </p:nvSpPr>
        <p:spPr>
          <a:xfrm rot="19269684">
            <a:off x="2690447" y="4296599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Core 3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53230" y="4296600"/>
            <a:ext cx="77814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ill Sans Light"/>
                <a:cs typeface="Gill Sans Light"/>
              </a:rPr>
              <a:t>RAM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705145" y="5480154"/>
            <a:ext cx="397736" cy="391583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308540" y="4841727"/>
            <a:ext cx="311935" cy="1029048"/>
          </a:xfrm>
          <a:prstGeom prst="rect">
            <a:avLst/>
          </a:prstGeom>
          <a:solidFill>
            <a:srgbClr val="4B4F8F">
              <a:alpha val="5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</a:t>
            </a:r>
          </a:p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  <a:p>
            <a:pPr algn="ctr"/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019893" y="4841727"/>
            <a:ext cx="311935" cy="1029048"/>
          </a:xfrm>
          <a:prstGeom prst="rect">
            <a:avLst/>
          </a:prstGeom>
          <a:solidFill>
            <a:srgbClr val="3AB68A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050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67585" y="4841727"/>
            <a:ext cx="311935" cy="1029048"/>
          </a:xfrm>
          <a:prstGeom prst="rect">
            <a:avLst/>
          </a:prstGeom>
          <a:solidFill>
            <a:srgbClr val="C14480">
              <a:alpha val="57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017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14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84" y="4130566"/>
            <a:ext cx="6682840" cy="1366716"/>
          </a:xfrm>
          <a:prstGeom prst="rect">
            <a:avLst/>
          </a:prstGeom>
        </p:spPr>
      </p:pic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-85990" y="-249977"/>
            <a:ext cx="9267470" cy="1470025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HOGWILD! as noisy SGD</a:t>
            </a:r>
            <a:endParaRPr lang="en-US" sz="4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260" y="870987"/>
            <a:ext cx="89796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295" y="1420373"/>
            <a:ext cx="49097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b="1" u="sng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Def</a:t>
            </a: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  is the k-</a:t>
            </a:r>
            <a:r>
              <a:rPr lang="en-US" sz="21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th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sampled data point</a:t>
            </a: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Fact: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Cores don’t read “actual” iterates   but “noisy iterates” 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260" y="3442874"/>
            <a:ext cx="88667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After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 </a:t>
            </a: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processed samples, the contents of RAM are:</a:t>
            </a:r>
          </a:p>
          <a:p>
            <a:r>
              <a:rPr lang="en-US" sz="2100" i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    (atomic writes + </a:t>
            </a:r>
            <a:r>
              <a:rPr lang="en-US" sz="2100" i="1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commutativity</a:t>
            </a:r>
            <a:r>
              <a:rPr lang="en-US" sz="21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)</a:t>
            </a: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1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algorithmic progress is captured by ``phantom” iterates</a:t>
            </a:r>
            <a:endParaRPr lang="en-US" sz="21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66" y="6194735"/>
            <a:ext cx="4978400" cy="4699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43453" y="4974407"/>
            <a:ext cx="6958039" cy="64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26326" y="4137636"/>
            <a:ext cx="4530387" cy="4398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77260" y="5520135"/>
            <a:ext cx="8479875" cy="1200328"/>
          </a:xfrm>
          <a:prstGeom prst="rect">
            <a:avLst/>
          </a:prstGeom>
          <a:solidFill>
            <a:srgbClr val="0E173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Main Questions:</a:t>
            </a: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Where does noise come from?</a:t>
            </a:r>
          </a:p>
          <a:p>
            <a:pPr marL="457200" indent="-457200" algn="ctr">
              <a:buAutoNum type="arabicParenR"/>
            </a:pPr>
            <a:r>
              <a:rPr lang="en-US" sz="2400" dirty="0" smtClean="0">
                <a:solidFill>
                  <a:schemeClr val="bg1"/>
                </a:solidFill>
                <a:latin typeface="Gill Sans Light"/>
                <a:cs typeface="Gill Sans Light"/>
              </a:rPr>
              <a:t>How strong is it?</a:t>
            </a:r>
            <a:endParaRPr lang="en-US" sz="24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80" y="1545269"/>
            <a:ext cx="304800" cy="22352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8" y="2507835"/>
            <a:ext cx="345440" cy="22352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46" y="2785152"/>
            <a:ext cx="345440" cy="325120"/>
          </a:xfrm>
          <a:prstGeom prst="rect">
            <a:avLst/>
          </a:prstGeom>
        </p:spPr>
      </p:pic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6563" y="1041865"/>
            <a:ext cx="4026667" cy="1945154"/>
            <a:chOff x="26563" y="810985"/>
            <a:chExt cx="5033330" cy="2431443"/>
          </a:xfrm>
        </p:grpSpPr>
        <p:pic>
          <p:nvPicPr>
            <p:cNvPr id="16" name="Picture 15" descr="bipartite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3" y="810985"/>
              <a:ext cx="1832064" cy="2431443"/>
            </a:xfrm>
            <a:prstGeom prst="rect">
              <a:avLst/>
            </a:prstGeom>
          </p:spPr>
        </p:pic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2069738" y="1027484"/>
              <a:ext cx="2990155" cy="2101049"/>
              <a:chOff x="1733658" y="1717210"/>
              <a:chExt cx="4271652" cy="300149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748088" y="2207835"/>
                <a:ext cx="4257222" cy="2510873"/>
              </a:xfrm>
              <a:prstGeom prst="rect">
                <a:avLst/>
              </a:prstGeom>
              <a:solidFill>
                <a:srgbClr val="5266FF">
                  <a:alpha val="15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7290" y="2393339"/>
                <a:ext cx="3858711" cy="2154303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733658" y="1717210"/>
                <a:ext cx="3718464" cy="501016"/>
              </a:xfrm>
              <a:prstGeom prst="rect">
                <a:avLst/>
              </a:prstGeom>
              <a:solidFill>
                <a:srgbClr val="0E173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  <a:latin typeface="Gill Sans Light"/>
                    <a:cs typeface="Gill Sans Light"/>
                  </a:rPr>
                  <a:t>Each processor in parallel</a:t>
                </a:r>
                <a:endParaRPr lang="en-US" sz="1400" b="1" dirty="0">
                  <a:solidFill>
                    <a:schemeClr val="bg1"/>
                  </a:solidFill>
                  <a:latin typeface="Gill Sans Light"/>
                  <a:cs typeface="Gill Sans 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119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Many of the problems that we visit, can be solved in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polynomial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time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but that’s not enough. 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E.g.,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O( #examples^4 * dimension^5 ) not scalable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need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algorithms!</a:t>
            </a:r>
          </a:p>
          <a:p>
            <a:pPr algn="ctr"/>
            <a:r>
              <a:rPr lang="en-US" sz="2800" i="1" dirty="0" smtClean="0">
                <a:solidFill>
                  <a:srgbClr val="397DE9"/>
                </a:solidFill>
                <a:latin typeface="Gill Sans Light"/>
                <a:cs typeface="Gill Sans Light"/>
              </a:rPr>
              <a:t>Ideally O(#examples * #dimension) time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algorithms amenable to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parallelization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if serial runs in O(T) time,  we want O(T/P) on P cores.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Solvability ≠ Scalability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821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be 18"/>
          <p:cNvSpPr/>
          <p:nvPr/>
        </p:nvSpPr>
        <p:spPr>
          <a:xfrm>
            <a:off x="1168819" y="2118247"/>
            <a:ext cx="4101436" cy="3661056"/>
          </a:xfrm>
          <a:prstGeom prst="cub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Performance Trade-off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121285" y="2118247"/>
            <a:ext cx="2" cy="270992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21285" y="4828173"/>
            <a:ext cx="308417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168819" y="4828173"/>
            <a:ext cx="952468" cy="95113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28806" y="4850057"/>
            <a:ext cx="8130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speed</a:t>
            </a:r>
            <a:endParaRPr lang="en-US" sz="2100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991707" y="3417753"/>
            <a:ext cx="15824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stat. accuracy</a:t>
            </a:r>
            <a:endParaRPr lang="en-US" sz="2100" dirty="0"/>
          </a:p>
        </p:txBody>
      </p:sp>
      <p:sp>
        <p:nvSpPr>
          <p:cNvPr id="18" name="Rectangle 17"/>
          <p:cNvSpPr/>
          <p:nvPr/>
        </p:nvSpPr>
        <p:spPr>
          <a:xfrm rot="18842128">
            <a:off x="1113524" y="5227189"/>
            <a:ext cx="168507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parallelizability</a:t>
            </a:r>
            <a:endParaRPr lang="en-US" sz="2100" dirty="0"/>
          </a:p>
        </p:txBody>
      </p:sp>
      <p:sp>
        <p:nvSpPr>
          <p:cNvPr id="27" name="Oval 26"/>
          <p:cNvSpPr/>
          <p:nvPr/>
        </p:nvSpPr>
        <p:spPr>
          <a:xfrm>
            <a:off x="5105031" y="468482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05031" y="197677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3595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03595" y="2915255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94816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956063" y="1953013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41849" y="2662671"/>
            <a:ext cx="732033" cy="726997"/>
          </a:xfrm>
          <a:prstGeom prst="ellipse">
            <a:avLst/>
          </a:prstGeom>
          <a:solidFill>
            <a:srgbClr val="CA265B">
              <a:alpha val="77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97190" y="2970223"/>
            <a:ext cx="2837960" cy="740211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We want our algorithms to be here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4662387" y="2586414"/>
            <a:ext cx="2140747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762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5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7" grpId="0"/>
      <p:bldP spid="18" grpId="0"/>
      <p:bldP spid="27" grpId="0" animBg="1"/>
      <p:bldP spid="16" grpId="0" animBg="1"/>
      <p:bldP spid="20" grpId="0" animBg="1"/>
      <p:bldP spid="21" grpId="0" animBg="1"/>
      <p:bldP spid="26" grpId="0" animBg="1"/>
      <p:bldP spid="33" grpId="0" animBg="1"/>
      <p:bldP spid="34" grpId="0" animBg="1"/>
      <p:bldP spid="35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SGD:</a:t>
            </a:r>
          </a:p>
          <a:p>
            <a:pPr algn="ctr"/>
            <a:r>
              <a:rPr lang="en-US" sz="5400" i="1" dirty="0" smtClean="0">
                <a:latin typeface="Gill Sans Light"/>
                <a:cs typeface="Gill Sans Light"/>
              </a:rPr>
              <a:t>The </a:t>
            </a:r>
            <a:r>
              <a:rPr lang="en-US" sz="5400" i="1" dirty="0" err="1" smtClean="0">
                <a:latin typeface="Gill Sans Light"/>
                <a:cs typeface="Gill Sans Light"/>
              </a:rPr>
              <a:t>Über</a:t>
            </a:r>
            <a:r>
              <a:rPr lang="en-US" sz="5400" i="1" dirty="0">
                <a:latin typeface="Gill Sans Light"/>
                <a:cs typeface="Gill Sans Light"/>
              </a:rPr>
              <a:t>-algorithm</a:t>
            </a:r>
            <a:r>
              <a:rPr lang="en-US" sz="5400" dirty="0"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53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255985" y="3850070"/>
            <a:ext cx="3011904" cy="2460986"/>
            <a:chOff x="5255985" y="3850070"/>
            <a:chExt cx="3011904" cy="2460986"/>
          </a:xfrm>
        </p:grpSpPr>
        <p:sp>
          <p:nvSpPr>
            <p:cNvPr id="69" name="Rectangle 68"/>
            <p:cNvSpPr/>
            <p:nvPr/>
          </p:nvSpPr>
          <p:spPr>
            <a:xfrm>
              <a:off x="5451442" y="3850070"/>
              <a:ext cx="2620991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err="1" smtClean="0">
                  <a:latin typeface="Gill Sans Light"/>
                  <a:cs typeface="Gill Sans Light"/>
                </a:rPr>
                <a:t>DeepNets</a:t>
              </a:r>
              <a:endParaRPr lang="en-US" sz="2500" dirty="0">
                <a:latin typeface="Gill Sans Light"/>
                <a:cs typeface="Gill Sans Ligh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255985" y="5648956"/>
              <a:ext cx="3011904" cy="66210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smtClean="0">
                  <a:latin typeface="Gill Sans Light"/>
                  <a:cs typeface="Gill Sans Light"/>
                </a:rPr>
                <a:t>Graph Clustering</a:t>
              </a:r>
              <a:endParaRPr lang="en-US" sz="2500" dirty="0">
                <a:latin typeface="Gill Sans Light"/>
                <a:cs typeface="Gill Sans Ligh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255985" y="4698407"/>
              <a:ext cx="3011904" cy="66210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 smtClean="0">
                  <a:latin typeface="Gill Sans Light"/>
                  <a:cs typeface="Gill Sans Light"/>
                </a:rPr>
                <a:t>Spectral Analysis</a:t>
              </a:r>
              <a:endParaRPr lang="en-US" sz="25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84797" y="3474189"/>
            <a:ext cx="3429415" cy="3320250"/>
            <a:chOff x="329392" y="72598"/>
            <a:chExt cx="3429415" cy="3320250"/>
          </a:xfrm>
        </p:grpSpPr>
        <p:grpSp>
          <p:nvGrpSpPr>
            <p:cNvPr id="3" name="Group 2"/>
            <p:cNvGrpSpPr/>
            <p:nvPr/>
          </p:nvGrpSpPr>
          <p:grpSpPr>
            <a:xfrm>
              <a:off x="329392" y="783717"/>
              <a:ext cx="3429415" cy="2609131"/>
              <a:chOff x="32368" y="587526"/>
              <a:chExt cx="4021960" cy="2868505"/>
            </a:xfrm>
          </p:grpSpPr>
          <p:cxnSp>
            <p:nvCxnSpPr>
              <p:cNvPr id="27" name="Straight Arrow Connector 26"/>
              <p:cNvCxnSpPr>
                <a:stCxn id="32" idx="3"/>
                <a:endCxn id="9" idx="1"/>
              </p:cNvCxnSpPr>
              <p:nvPr/>
            </p:nvCxnSpPr>
            <p:spPr>
              <a:xfrm>
                <a:off x="455983" y="1322741"/>
                <a:ext cx="3069990" cy="1814804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25973" y="587526"/>
                <a:ext cx="528355" cy="58747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25530" y="1382532"/>
                <a:ext cx="528695" cy="51814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25530" y="2110757"/>
                <a:ext cx="528695" cy="55828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/>
              <a:srcRect l="46935" b="7840"/>
              <a:stretch/>
            </p:blipFill>
            <p:spPr>
              <a:xfrm>
                <a:off x="3525973" y="2819058"/>
                <a:ext cx="528355" cy="63697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368" y="1125192"/>
                <a:ext cx="423615" cy="395097"/>
              </a:xfrm>
              <a:prstGeom prst="rect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368" y="1791485"/>
                <a:ext cx="427495" cy="398716"/>
              </a:xfrm>
              <a:prstGeom prst="rect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6364" y="2352772"/>
                <a:ext cx="409620" cy="382043"/>
              </a:xfrm>
              <a:prstGeom prst="rect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48" name="Straight Arrow Connector 47"/>
              <p:cNvCxnSpPr>
                <a:stCxn id="32" idx="3"/>
                <a:endCxn id="4" idx="1"/>
              </p:cNvCxnSpPr>
              <p:nvPr/>
            </p:nvCxnSpPr>
            <p:spPr>
              <a:xfrm flipV="1">
                <a:off x="455983" y="881263"/>
                <a:ext cx="3069990" cy="441477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6" idx="3"/>
                <a:endCxn id="5" idx="1"/>
              </p:cNvCxnSpPr>
              <p:nvPr/>
            </p:nvCxnSpPr>
            <p:spPr>
              <a:xfrm flipV="1">
                <a:off x="459863" y="1641605"/>
                <a:ext cx="3065666" cy="349238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46" idx="3"/>
                <a:endCxn id="9" idx="1"/>
              </p:cNvCxnSpPr>
              <p:nvPr/>
            </p:nvCxnSpPr>
            <p:spPr>
              <a:xfrm>
                <a:off x="459863" y="1990843"/>
                <a:ext cx="3066110" cy="1146702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7" idx="3"/>
                <a:endCxn id="8" idx="1"/>
              </p:cNvCxnSpPr>
              <p:nvPr/>
            </p:nvCxnSpPr>
            <p:spPr>
              <a:xfrm flipV="1">
                <a:off x="455983" y="2389899"/>
                <a:ext cx="3069547" cy="153895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47" idx="3"/>
                <a:endCxn id="4" idx="1"/>
              </p:cNvCxnSpPr>
              <p:nvPr/>
            </p:nvCxnSpPr>
            <p:spPr>
              <a:xfrm flipV="1">
                <a:off x="455983" y="881263"/>
                <a:ext cx="3069990" cy="1662531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5266FF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5" idx="1"/>
                <a:endCxn id="47" idx="3"/>
              </p:cNvCxnSpPr>
              <p:nvPr/>
            </p:nvCxnSpPr>
            <p:spPr>
              <a:xfrm flipH="1">
                <a:off x="455983" y="1641605"/>
                <a:ext cx="3069547" cy="902189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FF66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9" idx="1"/>
                <a:endCxn id="32" idx="3"/>
              </p:cNvCxnSpPr>
              <p:nvPr/>
            </p:nvCxnSpPr>
            <p:spPr>
              <a:xfrm flipH="1" flipV="1">
                <a:off x="455983" y="1322741"/>
                <a:ext cx="3069990" cy="1814804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FF66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8" idx="1"/>
                <a:endCxn id="46" idx="3"/>
              </p:cNvCxnSpPr>
              <p:nvPr/>
            </p:nvCxnSpPr>
            <p:spPr>
              <a:xfrm flipH="1" flipV="1">
                <a:off x="459863" y="1990843"/>
                <a:ext cx="3065666" cy="399056"/>
              </a:xfrm>
              <a:prstGeom prst="straightConnector1">
                <a:avLst/>
              </a:prstGeom>
              <a:solidFill>
                <a:schemeClr val="tx1"/>
              </a:solidFill>
              <a:ln w="57150" cmpd="sng">
                <a:solidFill>
                  <a:srgbClr val="FF66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 71"/>
            <p:cNvSpPr/>
            <p:nvPr/>
          </p:nvSpPr>
          <p:spPr>
            <a:xfrm>
              <a:off x="396578" y="72598"/>
              <a:ext cx="3249723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Matrix Completion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84797" y="46957"/>
            <a:ext cx="3249723" cy="3241735"/>
            <a:chOff x="4893695" y="36661"/>
            <a:chExt cx="3249723" cy="3241735"/>
          </a:xfrm>
        </p:grpSpPr>
        <p:grpSp>
          <p:nvGrpSpPr>
            <p:cNvPr id="45" name="Group 44"/>
            <p:cNvGrpSpPr/>
            <p:nvPr/>
          </p:nvGrpSpPr>
          <p:grpSpPr>
            <a:xfrm>
              <a:off x="4997895" y="1002943"/>
              <a:ext cx="3138892" cy="2275453"/>
              <a:chOff x="1082842" y="870479"/>
              <a:chExt cx="6456849" cy="4077075"/>
            </a:xfrm>
          </p:grpSpPr>
          <p:pic>
            <p:nvPicPr>
              <p:cNvPr id="53" name="Picture 52" descr="02-11.jpg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54" name="Picture 53" descr="1412613364603_wps_17_SANTA_MONICA_CA_AUGUST_04.jpg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81275" y="1503948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55" name="Picture 54" descr="sf-cat.jpg"/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92882" y="3526965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57" name="Picture 56" descr="716974.jpg"/>
              <p:cNvPicPr>
                <a:picLocks noChangeAspect="1"/>
              </p:cNvPicPr>
              <p:nvPr/>
            </p:nvPicPr>
            <p:blipFill rotWithShape="1"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10863" y="2583448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58" name="Picture 57" descr="yFEyUdBQw9.jpg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5837040" y="870479"/>
                <a:ext cx="1110678" cy="1256632"/>
              </a:xfrm>
              <a:prstGeom prst="rect">
                <a:avLst/>
              </a:prstGeom>
            </p:spPr>
          </p:pic>
          <p:cxnSp>
            <p:nvCxnSpPr>
              <p:cNvPr id="59" name="Straight Connector 58"/>
              <p:cNvCxnSpPr/>
              <p:nvPr/>
            </p:nvCxnSpPr>
            <p:spPr>
              <a:xfrm flipV="1">
                <a:off x="1082842" y="932448"/>
                <a:ext cx="6456849" cy="3951110"/>
              </a:xfrm>
              <a:prstGeom prst="line">
                <a:avLst/>
              </a:prstGeom>
              <a:ln w="76200" cmpd="sng">
                <a:solidFill>
                  <a:srgbClr val="5266FF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6505768" y="2738525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44236" y="2727995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3331377" y="4074402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71418" y="3808386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4893695" y="36661"/>
              <a:ext cx="3249723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Classification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76464" y="77787"/>
            <a:ext cx="3734976" cy="2936720"/>
            <a:chOff x="59383" y="3713605"/>
            <a:chExt cx="3734976" cy="2936720"/>
          </a:xfrm>
        </p:grpSpPr>
        <p:grpSp>
          <p:nvGrpSpPr>
            <p:cNvPr id="20" name="Group 19"/>
            <p:cNvGrpSpPr/>
            <p:nvPr/>
          </p:nvGrpSpPr>
          <p:grpSpPr>
            <a:xfrm>
              <a:off x="59383" y="4556118"/>
              <a:ext cx="3734976" cy="2094207"/>
              <a:chOff x="328010" y="1328665"/>
              <a:chExt cx="6912094" cy="429358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328010" y="1328665"/>
                <a:ext cx="4568059" cy="893379"/>
                <a:chOff x="774700" y="1742652"/>
                <a:chExt cx="7594600" cy="1672896"/>
              </a:xfrm>
            </p:grpSpPr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74700" y="1742652"/>
                  <a:ext cx="7594600" cy="1672896"/>
                </a:xfrm>
                <a:prstGeom prst="rect">
                  <a:avLst/>
                </a:prstGeom>
                <a:ln>
                  <a:solidFill>
                    <a:srgbClr val="2E99EE"/>
                  </a:solidFill>
                </a:ln>
              </p:spPr>
            </p:pic>
            <p:sp>
              <p:nvSpPr>
                <p:cNvPr id="44" name="Rectangle 43"/>
                <p:cNvSpPr/>
                <p:nvPr/>
              </p:nvSpPr>
              <p:spPr>
                <a:xfrm>
                  <a:off x="1651000" y="1909067"/>
                  <a:ext cx="5842000" cy="137510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 smtClean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Why is it raining??</a:t>
                  </a:r>
                  <a:endParaRPr lang="en-US" sz="1500" dirty="0">
                    <a:solidFill>
                      <a:schemeClr val="tx1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2533211" y="2084459"/>
                <a:ext cx="4568059" cy="893379"/>
                <a:chOff x="774700" y="1944414"/>
                <a:chExt cx="7594600" cy="1672896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74700" y="1944414"/>
                  <a:ext cx="7594600" cy="1672896"/>
                </a:xfrm>
                <a:prstGeom prst="rect">
                  <a:avLst/>
                </a:prstGeom>
                <a:ln>
                  <a:solidFill>
                    <a:srgbClr val="2E99EE"/>
                  </a:solidFill>
                </a:ln>
              </p:spPr>
            </p:pic>
            <p:sp>
              <p:nvSpPr>
                <p:cNvPr id="42" name="Rectangle 41"/>
                <p:cNvSpPr/>
                <p:nvPr/>
              </p:nvSpPr>
              <p:spPr>
                <a:xfrm>
                  <a:off x="1651000" y="2110828"/>
                  <a:ext cx="5842000" cy="137510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 smtClean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I love the rain &lt;3</a:t>
                  </a:r>
                  <a:endParaRPr lang="en-US" sz="1500" dirty="0">
                    <a:solidFill>
                      <a:schemeClr val="tx1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942645" y="2936802"/>
                <a:ext cx="4568059" cy="893379"/>
                <a:chOff x="774700" y="1944414"/>
                <a:chExt cx="7594600" cy="1672896"/>
              </a:xfrm>
            </p:grpSpPr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74700" y="1944414"/>
                  <a:ext cx="7594600" cy="1672896"/>
                </a:xfrm>
                <a:prstGeom prst="rect">
                  <a:avLst/>
                </a:prstGeom>
                <a:ln>
                  <a:solidFill>
                    <a:srgbClr val="2E99EE"/>
                  </a:solidFill>
                </a:ln>
              </p:spPr>
            </p:pic>
            <p:sp>
              <p:nvSpPr>
                <p:cNvPr id="40" name="Rectangle 39"/>
                <p:cNvSpPr/>
                <p:nvPr/>
              </p:nvSpPr>
              <p:spPr>
                <a:xfrm>
                  <a:off x="1651000" y="2110828"/>
                  <a:ext cx="5842000" cy="137510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&lt;3 this game #Go Warriors</a:t>
                  </a: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672045" y="3834169"/>
                <a:ext cx="4568059" cy="893379"/>
                <a:chOff x="52601" y="2447722"/>
                <a:chExt cx="7594600" cy="1672896"/>
              </a:xfrm>
            </p:grpSpPr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2601" y="2447722"/>
                  <a:ext cx="7594600" cy="1672896"/>
                </a:xfrm>
                <a:prstGeom prst="rect">
                  <a:avLst/>
                </a:prstGeom>
                <a:ln>
                  <a:solidFill>
                    <a:srgbClr val="2E99EE"/>
                  </a:solidFill>
                </a:ln>
              </p:spPr>
            </p:pic>
            <p:sp>
              <p:nvSpPr>
                <p:cNvPr id="37" name="Rectangle 36"/>
                <p:cNvSpPr/>
                <p:nvPr/>
              </p:nvSpPr>
              <p:spPr>
                <a:xfrm>
                  <a:off x="928899" y="2614137"/>
                  <a:ext cx="5842004" cy="137510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 smtClean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The Warriors Rock!</a:t>
                  </a:r>
                  <a:endParaRPr lang="en-US" sz="1500" dirty="0">
                    <a:solidFill>
                      <a:schemeClr val="tx1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2075219" y="4728868"/>
                <a:ext cx="4568059" cy="893380"/>
                <a:chOff x="-1815931" y="726683"/>
                <a:chExt cx="7594600" cy="1672898"/>
              </a:xfrm>
            </p:grpSpPr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-1815931" y="726683"/>
                  <a:ext cx="7594600" cy="1672898"/>
                </a:xfrm>
                <a:prstGeom prst="rect">
                  <a:avLst/>
                </a:prstGeom>
                <a:ln>
                  <a:solidFill>
                    <a:srgbClr val="2E99EE"/>
                  </a:solidFill>
                </a:ln>
              </p:spPr>
            </p:pic>
            <p:sp>
              <p:nvSpPr>
                <p:cNvPr id="33" name="Rectangle 32"/>
                <p:cNvSpPr/>
                <p:nvPr/>
              </p:nvSpPr>
              <p:spPr>
                <a:xfrm>
                  <a:off x="-939631" y="893098"/>
                  <a:ext cx="5842001" cy="1375104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dirty="0" smtClean="0">
                      <a:solidFill>
                        <a:schemeClr val="tx1"/>
                      </a:solidFill>
                      <a:latin typeface="Gill Sans Light"/>
                      <a:cs typeface="Gill Sans Light"/>
                    </a:rPr>
                    <a:t>Feel the Bern!</a:t>
                  </a:r>
                  <a:endParaRPr lang="en-US" sz="1500" dirty="0">
                    <a:solidFill>
                      <a:schemeClr val="tx1"/>
                    </a:solidFill>
                    <a:latin typeface="Gill Sans Light"/>
                    <a:cs typeface="Gill Sans Light"/>
                  </a:endParaRPr>
                </a:p>
              </p:txBody>
            </p:sp>
          </p:grpSp>
        </p:grpSp>
        <p:sp>
          <p:nvSpPr>
            <p:cNvPr id="74" name="Rectangle 73"/>
            <p:cNvSpPr/>
            <p:nvPr/>
          </p:nvSpPr>
          <p:spPr>
            <a:xfrm>
              <a:off x="212060" y="3713605"/>
              <a:ext cx="3249723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Topic Modeling</a:t>
              </a:r>
            </a:p>
          </p:txBody>
        </p:sp>
      </p:grpSp>
      <p:sp>
        <p:nvSpPr>
          <p:cNvPr id="66" name="Rectangle 65"/>
          <p:cNvSpPr/>
          <p:nvPr/>
        </p:nvSpPr>
        <p:spPr>
          <a:xfrm>
            <a:off x="0" y="1892263"/>
            <a:ext cx="9144000" cy="2519083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All Solved by</a:t>
            </a:r>
            <a:r>
              <a:rPr lang="en-US" sz="5000" dirty="0">
                <a:latin typeface="Gill Sans Light"/>
                <a:cs typeface="Gill Sans Light"/>
              </a:rPr>
              <a:t> </a:t>
            </a:r>
            <a:r>
              <a:rPr lang="en-US" sz="5000" dirty="0" smtClean="0">
                <a:latin typeface="Gill Sans Light"/>
                <a:cs typeface="Gill Sans Light"/>
              </a:rPr>
              <a:t>an </a:t>
            </a:r>
            <a:r>
              <a:rPr lang="en-US" sz="4800" i="1" dirty="0" err="1" smtClean="0">
                <a:latin typeface="Gill Sans Light"/>
                <a:cs typeface="Gill Sans Light"/>
              </a:rPr>
              <a:t>Über</a:t>
            </a:r>
            <a:r>
              <a:rPr lang="en-US" sz="4800" i="1" dirty="0" smtClean="0">
                <a:latin typeface="Gill Sans Light"/>
                <a:cs typeface="Gill Sans Light"/>
              </a:rPr>
              <a:t>-algorithm</a:t>
            </a:r>
            <a:r>
              <a:rPr lang="en-US" sz="4800" dirty="0" smtClean="0">
                <a:latin typeface="Gill Sans Light"/>
                <a:cs typeface="Gill Sans Light"/>
              </a:rPr>
              <a:t> </a:t>
            </a:r>
            <a:endParaRPr lang="en-US" sz="48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294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Stochastic Gradient Descent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48" y="1000285"/>
            <a:ext cx="2628900" cy="1257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1388191"/>
            <a:ext cx="914400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Goal: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  </a:t>
            </a: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Minimize losses</a:t>
            </a:r>
          </a:p>
          <a:p>
            <a:endParaRPr lang="en-US" sz="15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Tx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Idea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(‘50s, ‘60s 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[Robbins, </a:t>
            </a:r>
            <a:r>
              <a:rPr lang="en-US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Monro</a:t>
            </a:r>
            <a:r>
              <a:rPr lang="en-US" dirty="0" smtClean="0">
                <a:solidFill>
                  <a:srgbClr val="000000"/>
                </a:solidFill>
                <a:latin typeface="Gill Sans Light"/>
                <a:cs typeface="Gill Sans Light"/>
              </a:rPr>
              <a:t>]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1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[</a:t>
            </a:r>
            <a:r>
              <a:rPr lang="en-US" sz="16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Widrow</a:t>
            </a:r>
            <a:r>
              <a:rPr lang="en-US" sz="1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Hoff]</a:t>
            </a:r>
            <a:r>
              <a:rPr lang="en-US" sz="2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): 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Sample a 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data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point + locally optimize.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24840" y="2028509"/>
            <a:ext cx="2675082" cy="618123"/>
          </a:xfrm>
          <a:prstGeom prst="rect">
            <a:avLst/>
          </a:prstGeom>
          <a:solidFill>
            <a:srgbClr val="0C1268">
              <a:alpha val="5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loss for data point </a:t>
            </a:r>
            <a:r>
              <a:rPr lang="en-US" sz="2500" dirty="0" err="1" smtClean="0">
                <a:latin typeface="Gill Sans Light"/>
                <a:cs typeface="Gill Sans Light"/>
              </a:rPr>
              <a:t>i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6" name="Curved Connector 5"/>
          <p:cNvCxnSpPr>
            <a:stCxn id="12" idx="1"/>
          </p:cNvCxnSpPr>
          <p:nvPr/>
        </p:nvCxnSpPr>
        <p:spPr>
          <a:xfrm rot="10800000">
            <a:off x="5187460" y="1868489"/>
            <a:ext cx="437381" cy="469082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4604243"/>
            <a:ext cx="9144000" cy="747856"/>
          </a:xfrm>
          <a:prstGeom prst="rect">
            <a:avLst/>
          </a:prstGeom>
          <a:solidFill>
            <a:srgbClr val="0C1268">
              <a:alpha val="88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Gill Sans Light"/>
                <a:cs typeface="Gill Sans Light"/>
              </a:rPr>
              <a:t>SGD</a:t>
            </a:r>
            <a:r>
              <a:rPr lang="en-US" sz="3000" i="1" dirty="0" smtClean="0">
                <a:latin typeface="Gill Sans Light"/>
                <a:cs typeface="Gill Sans Light"/>
              </a:rPr>
              <a:t>:</a:t>
            </a:r>
            <a:r>
              <a:rPr lang="en-US" sz="3000" i="1" dirty="0">
                <a:latin typeface="Gill Sans Light"/>
                <a:cs typeface="Gill Sans Light"/>
              </a:rPr>
              <a:t>  </a:t>
            </a:r>
            <a:r>
              <a:rPr lang="en-US" sz="3000" dirty="0" smtClean="0">
                <a:latin typeface="Gill Sans Light"/>
                <a:cs typeface="Gill Sans Light"/>
              </a:rPr>
              <a:t>An </a:t>
            </a:r>
            <a:r>
              <a:rPr lang="en-US" sz="3200" i="1" dirty="0" err="1">
                <a:latin typeface="Gill Sans Light"/>
                <a:cs typeface="Gill Sans Light"/>
              </a:rPr>
              <a:t>Über</a:t>
            </a:r>
            <a:r>
              <a:rPr lang="en-US" sz="3000" dirty="0" smtClean="0">
                <a:latin typeface="Gill Sans Light"/>
                <a:cs typeface="Gill Sans Light"/>
              </a:rPr>
              <a:t>-algorithm</a:t>
            </a:r>
            <a:endParaRPr lang="en-US" sz="3000" dirty="0">
              <a:latin typeface="Gill Sans Light"/>
              <a:cs typeface="Gill Sans Light"/>
            </a:endParaRP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5605156"/>
            <a:ext cx="621792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6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16539</TotalTime>
  <Words>1396</Words>
  <Application>Microsoft Macintosh PowerPoint</Application>
  <PresentationFormat>On-screen Show (4:3)</PresentationFormat>
  <Paragraphs>550</Paragraphs>
  <Slides>42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PowerPoint Presentation</vt:lpstr>
      <vt:lpstr>Overview</vt:lpstr>
      <vt:lpstr>PowerPoint Presentation</vt:lpstr>
      <vt:lpstr>PowerPoint Presentation</vt:lpstr>
      <vt:lpstr>Solvability ≠ Scalability</vt:lpstr>
      <vt:lpstr>Performance Trade-off</vt:lpstr>
      <vt:lpstr>PowerPoint Presentation</vt:lpstr>
      <vt:lpstr>PowerPoint Presentation</vt:lpstr>
      <vt:lpstr>Stochastic Gradient Descent</vt:lpstr>
      <vt:lpstr>SGD: the Über-algorithm</vt:lpstr>
      <vt:lpstr>SGD: the Über-algorithm</vt:lpstr>
      <vt:lpstr>SGD: the Über-algorithm</vt:lpstr>
      <vt:lpstr>SGD: the Über-algorithm</vt:lpstr>
      <vt:lpstr>PowerPoint Presentation</vt:lpstr>
      <vt:lpstr>PowerPoint Presentation</vt:lpstr>
      <vt:lpstr>Platforms</vt:lpstr>
      <vt:lpstr>Today</vt:lpstr>
      <vt:lpstr>PowerPoint Presentation</vt:lpstr>
      <vt:lpstr>SGD on sparse functions</vt:lpstr>
      <vt:lpstr>PowerPoint Presentation</vt:lpstr>
      <vt:lpstr>PowerPoint Presentation</vt:lpstr>
      <vt:lpstr>PowerPoint Presentation</vt:lpstr>
      <vt:lpstr>Prior (2011) Work</vt:lpstr>
      <vt:lpstr>A case against Synchronization</vt:lpstr>
      <vt:lpstr>HOGWILD! 2011</vt:lpstr>
      <vt:lpstr>PowerPoint Presentation</vt:lpstr>
      <vt:lpstr>Challenges in Hogwild!</vt:lpstr>
      <vt:lpstr>How to analyze parallel algorithms?</vt:lpstr>
      <vt:lpstr>How to Analyze Hogwild?</vt:lpstr>
      <vt:lpstr>PowerPoint Presentation</vt:lpstr>
      <vt:lpstr>How to Analyze?</vt:lpstr>
      <vt:lpstr>PowerPoint Presentation</vt:lpstr>
      <vt:lpstr>A Noisy Lens  for Asynchronous Algorithms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  <vt:lpstr>HOGWILD! as noisy SGD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1723</cp:revision>
  <cp:lastPrinted>2015-02-25T04:53:56Z</cp:lastPrinted>
  <dcterms:created xsi:type="dcterms:W3CDTF">2015-02-09T20:18:11Z</dcterms:created>
  <dcterms:modified xsi:type="dcterms:W3CDTF">2018-03-02T19:53:29Z</dcterms:modified>
</cp:coreProperties>
</file>